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sldIdLst>
    <p:sldId id="379" r:id="rId2"/>
    <p:sldId id="381" r:id="rId3"/>
    <p:sldId id="382" r:id="rId4"/>
    <p:sldId id="380" r:id="rId5"/>
    <p:sldId id="383" r:id="rId6"/>
    <p:sldId id="384" r:id="rId7"/>
    <p:sldId id="385" r:id="rId8"/>
    <p:sldId id="386" r:id="rId9"/>
    <p:sldId id="393" r:id="rId10"/>
    <p:sldId id="394" r:id="rId11"/>
    <p:sldId id="387" r:id="rId12"/>
    <p:sldId id="388" r:id="rId13"/>
    <p:sldId id="302" r:id="rId14"/>
    <p:sldId id="303" r:id="rId15"/>
    <p:sldId id="306" r:id="rId16"/>
    <p:sldId id="304" r:id="rId17"/>
    <p:sldId id="307" r:id="rId18"/>
    <p:sldId id="305" r:id="rId19"/>
    <p:sldId id="389" r:id="rId20"/>
    <p:sldId id="297" r:id="rId21"/>
    <p:sldId id="390" r:id="rId22"/>
    <p:sldId id="299" r:id="rId23"/>
    <p:sldId id="391" r:id="rId24"/>
    <p:sldId id="392" r:id="rId25"/>
    <p:sldId id="298" r:id="rId26"/>
  </p:sldIdLst>
  <p:sldSz cx="9144000" cy="6858000" type="screen4x3"/>
  <p:notesSz cx="6858000" cy="9144000"/>
  <p:defaultTextStyle>
    <a:defPPr>
      <a:defRPr lang="en-US"/>
    </a:defPPr>
    <a:lvl1pPr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1pPr>
    <a:lvl2pPr marL="4572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2pPr>
    <a:lvl3pPr marL="9144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3pPr>
    <a:lvl4pPr marL="13716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4pPr>
    <a:lvl5pPr marL="1828800" algn="l" rtl="0" eaLnBrk="0" fontAlgn="base" hangingPunct="0">
      <a:spcBef>
        <a:spcPct val="0"/>
      </a:spcBef>
      <a:spcAft>
        <a:spcPct val="0"/>
      </a:spcAft>
      <a:defRPr sz="4800" kern="1200">
        <a:solidFill>
          <a:schemeClr val="tx1"/>
        </a:solidFill>
        <a:latin typeface="Constantia" panose="02030602050306030303" pitchFamily="18" charset="0"/>
        <a:ea typeface="+mn-ea"/>
        <a:cs typeface="+mn-cs"/>
      </a:defRPr>
    </a:lvl5pPr>
    <a:lvl6pPr marL="2286000" algn="l" defTabSz="914400" rtl="0" eaLnBrk="1" latinLnBrk="0" hangingPunct="1">
      <a:defRPr sz="4800" kern="1200">
        <a:solidFill>
          <a:schemeClr val="tx1"/>
        </a:solidFill>
        <a:latin typeface="Constantia" panose="02030602050306030303" pitchFamily="18" charset="0"/>
        <a:ea typeface="+mn-ea"/>
        <a:cs typeface="+mn-cs"/>
      </a:defRPr>
    </a:lvl6pPr>
    <a:lvl7pPr marL="2743200" algn="l" defTabSz="914400" rtl="0" eaLnBrk="1" latinLnBrk="0" hangingPunct="1">
      <a:defRPr sz="4800" kern="1200">
        <a:solidFill>
          <a:schemeClr val="tx1"/>
        </a:solidFill>
        <a:latin typeface="Constantia" panose="02030602050306030303" pitchFamily="18" charset="0"/>
        <a:ea typeface="+mn-ea"/>
        <a:cs typeface="+mn-cs"/>
      </a:defRPr>
    </a:lvl7pPr>
    <a:lvl8pPr marL="3200400" algn="l" defTabSz="914400" rtl="0" eaLnBrk="1" latinLnBrk="0" hangingPunct="1">
      <a:defRPr sz="4800" kern="1200">
        <a:solidFill>
          <a:schemeClr val="tx1"/>
        </a:solidFill>
        <a:latin typeface="Constantia" panose="02030602050306030303" pitchFamily="18" charset="0"/>
        <a:ea typeface="+mn-ea"/>
        <a:cs typeface="+mn-cs"/>
      </a:defRPr>
    </a:lvl8pPr>
    <a:lvl9pPr marL="3657600" algn="l" defTabSz="914400" rtl="0" eaLnBrk="1" latinLnBrk="0" hangingPunct="1">
      <a:defRPr sz="4800" kern="1200">
        <a:solidFill>
          <a:schemeClr val="tx1"/>
        </a:solidFill>
        <a:latin typeface="Constantia" panose="020306020503060303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p:restoredTop sz="94620"/>
  </p:normalViewPr>
  <p:slideViewPr>
    <p:cSldViewPr showGuides="1">
      <p:cViewPr varScale="1">
        <p:scale>
          <a:sx n="98" d="100"/>
          <a:sy n="98" d="100"/>
        </p:scale>
        <p:origin x="1848"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 name="Date Placeholder 29">
            <a:extLst>
              <a:ext uri="{FF2B5EF4-FFF2-40B4-BE49-F238E27FC236}">
                <a16:creationId xmlns:a16="http://schemas.microsoft.com/office/drawing/2014/main" id="{222C1363-6A1E-551C-0757-E455AA06DE32}"/>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18">
            <a:extLst>
              <a:ext uri="{FF2B5EF4-FFF2-40B4-BE49-F238E27FC236}">
                <a16:creationId xmlns:a16="http://schemas.microsoft.com/office/drawing/2014/main" id="{6B6F1281-CFFB-AFAF-32CE-843F0E4D2085}"/>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26">
            <a:extLst>
              <a:ext uri="{FF2B5EF4-FFF2-40B4-BE49-F238E27FC236}">
                <a16:creationId xmlns:a16="http://schemas.microsoft.com/office/drawing/2014/main" id="{57991E98-F913-62B3-9F82-637474022086}"/>
              </a:ext>
            </a:extLst>
          </p:cNvPr>
          <p:cNvSpPr>
            <a:spLocks noGrp="1"/>
          </p:cNvSpPr>
          <p:nvPr>
            <p:ph type="sldNum" sz="quarter" idx="12"/>
          </p:nvPr>
        </p:nvSpPr>
        <p:spPr/>
        <p:txBody>
          <a:bodyPr/>
          <a:lstStyle>
            <a:lvl1pPr>
              <a:defRPr>
                <a:solidFill>
                  <a:srgbClr val="D1EAEE"/>
                </a:solidFill>
              </a:defRPr>
            </a:lvl1pPr>
          </a:lstStyle>
          <a:p>
            <a:fld id="{E8787E97-025D-BB45-9A0A-5BB8623A3730}" type="slidenum">
              <a:rPr lang="en-US" altLang="en-US"/>
              <a:pPr/>
              <a:t>‹#›</a:t>
            </a:fld>
            <a:endParaRPr lang="en-US" altLang="en-US"/>
          </a:p>
        </p:txBody>
      </p:sp>
    </p:spTree>
    <p:extLst>
      <p:ext uri="{BB962C8B-B14F-4D97-AF65-F5344CB8AC3E}">
        <p14:creationId xmlns:p14="http://schemas.microsoft.com/office/powerpoint/2010/main" val="393301048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0713CDCA-0DED-EFCF-91A2-64CCBFE50B0A}"/>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EE90E885-0C75-58E5-08F9-2A91638C3734}"/>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0D3FEEEC-C8DB-2570-21E5-277612B8862F}"/>
              </a:ext>
            </a:extLst>
          </p:cNvPr>
          <p:cNvSpPr>
            <a:spLocks noGrp="1"/>
          </p:cNvSpPr>
          <p:nvPr>
            <p:ph type="sldNum" sz="quarter" idx="12"/>
          </p:nvPr>
        </p:nvSpPr>
        <p:spPr/>
        <p:txBody>
          <a:bodyPr/>
          <a:lstStyle>
            <a:lvl1pPr>
              <a:defRPr/>
            </a:lvl1pPr>
          </a:lstStyle>
          <a:p>
            <a:fld id="{1338F294-96F9-374B-99D1-53D419461F78}" type="slidenum">
              <a:rPr lang="en-US" altLang="en-US"/>
              <a:pPr/>
              <a:t>‹#›</a:t>
            </a:fld>
            <a:endParaRPr lang="en-US" altLang="en-US"/>
          </a:p>
        </p:txBody>
      </p:sp>
    </p:spTree>
    <p:extLst>
      <p:ext uri="{BB962C8B-B14F-4D97-AF65-F5344CB8AC3E}">
        <p14:creationId xmlns:p14="http://schemas.microsoft.com/office/powerpoint/2010/main" val="2049871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4416D7DD-B923-6162-DCF2-9DCA5667783E}"/>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131F7F5D-961E-5F3B-D8C1-EC624502A2F6}"/>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E0E1D9BD-AEFB-3B93-7753-B60A6C6DB1C0}"/>
              </a:ext>
            </a:extLst>
          </p:cNvPr>
          <p:cNvSpPr>
            <a:spLocks noGrp="1"/>
          </p:cNvSpPr>
          <p:nvPr>
            <p:ph type="sldNum" sz="quarter" idx="12"/>
          </p:nvPr>
        </p:nvSpPr>
        <p:spPr/>
        <p:txBody>
          <a:bodyPr/>
          <a:lstStyle>
            <a:lvl1pPr>
              <a:defRPr/>
            </a:lvl1pPr>
          </a:lstStyle>
          <a:p>
            <a:fld id="{904730D4-0E7A-BC4A-AB54-E74B8CC7107C}" type="slidenum">
              <a:rPr lang="en-US" altLang="en-US"/>
              <a:pPr/>
              <a:t>‹#›</a:t>
            </a:fld>
            <a:endParaRPr lang="en-US" altLang="en-US"/>
          </a:p>
        </p:txBody>
      </p:sp>
    </p:spTree>
    <p:extLst>
      <p:ext uri="{BB962C8B-B14F-4D97-AF65-F5344CB8AC3E}">
        <p14:creationId xmlns:p14="http://schemas.microsoft.com/office/powerpoint/2010/main" val="3354603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19410D-5DB4-357C-C45F-D4070DE55872}"/>
              </a:ext>
            </a:extLst>
          </p:cNvPr>
          <p:cNvSpPr>
            <a:spLocks noGrp="1"/>
          </p:cNvSpPr>
          <p:nvPr>
            <p:ph type="dt" sz="half" idx="10"/>
          </p:nvPr>
        </p:nvSpPr>
        <p:spPr>
          <a:xfrm>
            <a:off x="457200" y="6243638"/>
            <a:ext cx="2133600" cy="457200"/>
          </a:xfrm>
        </p:spPr>
        <p:txBody>
          <a:bodyPr/>
          <a:lstStyle>
            <a:lvl1pPr>
              <a:defRPr/>
            </a:lvl1pPr>
          </a:lstStyle>
          <a:p>
            <a:pPr>
              <a:defRPr/>
            </a:pPr>
            <a:endParaRPr lang="en-US" altLang="en-US"/>
          </a:p>
        </p:txBody>
      </p:sp>
      <p:sp>
        <p:nvSpPr>
          <p:cNvPr id="6" name="Footer Placeholder 5">
            <a:extLst>
              <a:ext uri="{FF2B5EF4-FFF2-40B4-BE49-F238E27FC236}">
                <a16:creationId xmlns:a16="http://schemas.microsoft.com/office/drawing/2014/main" id="{3C63FF79-87FC-95D1-EB61-F0BCE5EA3C7F}"/>
              </a:ext>
            </a:extLst>
          </p:cNvPr>
          <p:cNvSpPr>
            <a:spLocks noGrp="1"/>
          </p:cNvSpPr>
          <p:nvPr>
            <p:ph type="ftr" sz="quarter" idx="11"/>
          </p:nvPr>
        </p:nvSpPr>
        <p:spPr>
          <a:xfrm>
            <a:off x="3124200" y="6248400"/>
            <a:ext cx="2895600" cy="457200"/>
          </a:xfrm>
        </p:spPr>
        <p:txBody>
          <a:bodyPr/>
          <a:lstStyle>
            <a:lvl1pPr>
              <a:defRPr/>
            </a:lvl1pPr>
          </a:lstStyle>
          <a:p>
            <a:pPr>
              <a:defRPr/>
            </a:pPr>
            <a:endParaRPr lang="en-US" altLang="en-US"/>
          </a:p>
        </p:txBody>
      </p:sp>
      <p:sp>
        <p:nvSpPr>
          <p:cNvPr id="7" name="Slide Number Placeholder 6">
            <a:extLst>
              <a:ext uri="{FF2B5EF4-FFF2-40B4-BE49-F238E27FC236}">
                <a16:creationId xmlns:a16="http://schemas.microsoft.com/office/drawing/2014/main" id="{BFA70745-7C2B-1843-A442-8723F8884535}"/>
              </a:ext>
            </a:extLst>
          </p:cNvPr>
          <p:cNvSpPr>
            <a:spLocks noGrp="1"/>
          </p:cNvSpPr>
          <p:nvPr>
            <p:ph type="sldNum" sz="quarter" idx="12"/>
          </p:nvPr>
        </p:nvSpPr>
        <p:spPr>
          <a:xfrm>
            <a:off x="6553200" y="6243638"/>
            <a:ext cx="2133600" cy="457200"/>
          </a:xfrm>
        </p:spPr>
        <p:txBody>
          <a:bodyPr/>
          <a:lstStyle>
            <a:lvl1pPr>
              <a:defRPr/>
            </a:lvl1pPr>
          </a:lstStyle>
          <a:p>
            <a:fld id="{8839034A-26E6-234B-8CB1-110EF5666F23}" type="slidenum">
              <a:rPr lang="en-US" altLang="en-US"/>
              <a:pPr/>
              <a:t>‹#›</a:t>
            </a:fld>
            <a:endParaRPr lang="en-US" altLang="en-US"/>
          </a:p>
        </p:txBody>
      </p:sp>
    </p:spTree>
    <p:extLst>
      <p:ext uri="{BB962C8B-B14F-4D97-AF65-F5344CB8AC3E}">
        <p14:creationId xmlns:p14="http://schemas.microsoft.com/office/powerpoint/2010/main" val="2406765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7F64CA31-29BC-6B02-2AA8-7B4349B265FF}"/>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21">
            <a:extLst>
              <a:ext uri="{FF2B5EF4-FFF2-40B4-BE49-F238E27FC236}">
                <a16:creationId xmlns:a16="http://schemas.microsoft.com/office/drawing/2014/main" id="{E8CBC345-A2C7-CD18-41AB-222A3D4645FE}"/>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17">
            <a:extLst>
              <a:ext uri="{FF2B5EF4-FFF2-40B4-BE49-F238E27FC236}">
                <a16:creationId xmlns:a16="http://schemas.microsoft.com/office/drawing/2014/main" id="{C9FA35B5-031E-A462-9565-3782B02753FA}"/>
              </a:ext>
            </a:extLst>
          </p:cNvPr>
          <p:cNvSpPr>
            <a:spLocks noGrp="1"/>
          </p:cNvSpPr>
          <p:nvPr>
            <p:ph type="sldNum" sz="quarter" idx="12"/>
          </p:nvPr>
        </p:nvSpPr>
        <p:spPr/>
        <p:txBody>
          <a:bodyPr/>
          <a:lstStyle>
            <a:lvl1pPr>
              <a:defRPr/>
            </a:lvl1pPr>
          </a:lstStyle>
          <a:p>
            <a:fld id="{A2C91DB4-AB42-704A-8892-36D9C4F6B36E}" type="slidenum">
              <a:rPr lang="en-US" altLang="en-US"/>
              <a:pPr/>
              <a:t>‹#›</a:t>
            </a:fld>
            <a:endParaRPr lang="en-US" altLang="en-US"/>
          </a:p>
        </p:txBody>
      </p:sp>
    </p:spTree>
    <p:extLst>
      <p:ext uri="{BB962C8B-B14F-4D97-AF65-F5344CB8AC3E}">
        <p14:creationId xmlns:p14="http://schemas.microsoft.com/office/powerpoint/2010/main" val="3887322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D80387CE-2AD5-6B65-10F3-FC5AA02B6AF0}"/>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1A399E8B-3C9E-AF0F-2111-86E66B8AF2B1}"/>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AE2BCF2-474F-9E85-8499-EA58A2988FB4}"/>
              </a:ext>
            </a:extLst>
          </p:cNvPr>
          <p:cNvSpPr>
            <a:spLocks noGrp="1"/>
          </p:cNvSpPr>
          <p:nvPr>
            <p:ph type="sldNum" sz="quarter" idx="12"/>
          </p:nvPr>
        </p:nvSpPr>
        <p:spPr/>
        <p:txBody>
          <a:bodyPr/>
          <a:lstStyle>
            <a:lvl1pPr>
              <a:defRPr>
                <a:solidFill>
                  <a:srgbClr val="D1EAEE"/>
                </a:solidFill>
              </a:defRPr>
            </a:lvl1pPr>
          </a:lstStyle>
          <a:p>
            <a:fld id="{AFD899FC-2327-EA49-9B57-51870B72ED6A}" type="slidenum">
              <a:rPr lang="en-US" altLang="en-US"/>
              <a:pPr/>
              <a:t>‹#›</a:t>
            </a:fld>
            <a:endParaRPr lang="en-US" altLang="en-US"/>
          </a:p>
        </p:txBody>
      </p:sp>
    </p:spTree>
    <p:extLst>
      <p:ext uri="{BB962C8B-B14F-4D97-AF65-F5344CB8AC3E}">
        <p14:creationId xmlns:p14="http://schemas.microsoft.com/office/powerpoint/2010/main" val="320208079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E8297067-E162-5022-2916-8581893E0718}"/>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21">
            <a:extLst>
              <a:ext uri="{FF2B5EF4-FFF2-40B4-BE49-F238E27FC236}">
                <a16:creationId xmlns:a16="http://schemas.microsoft.com/office/drawing/2014/main" id="{7E26DB6E-74C4-93DC-3412-E0851A4A50C5}"/>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17">
            <a:extLst>
              <a:ext uri="{FF2B5EF4-FFF2-40B4-BE49-F238E27FC236}">
                <a16:creationId xmlns:a16="http://schemas.microsoft.com/office/drawing/2014/main" id="{548BA25B-EAEC-10E3-B45F-D126B571662B}"/>
              </a:ext>
            </a:extLst>
          </p:cNvPr>
          <p:cNvSpPr>
            <a:spLocks noGrp="1"/>
          </p:cNvSpPr>
          <p:nvPr>
            <p:ph type="sldNum" sz="quarter" idx="12"/>
          </p:nvPr>
        </p:nvSpPr>
        <p:spPr/>
        <p:txBody>
          <a:bodyPr/>
          <a:lstStyle>
            <a:lvl1pPr>
              <a:defRPr/>
            </a:lvl1pPr>
          </a:lstStyle>
          <a:p>
            <a:fld id="{0E2D234F-C511-4047-8022-4984F6241E90}" type="slidenum">
              <a:rPr lang="en-US" altLang="en-US"/>
              <a:pPr/>
              <a:t>‹#›</a:t>
            </a:fld>
            <a:endParaRPr lang="en-US" altLang="en-US"/>
          </a:p>
        </p:txBody>
      </p:sp>
    </p:spTree>
    <p:extLst>
      <p:ext uri="{BB962C8B-B14F-4D97-AF65-F5344CB8AC3E}">
        <p14:creationId xmlns:p14="http://schemas.microsoft.com/office/powerpoint/2010/main" val="4074371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a:extLst>
              <a:ext uri="{FF2B5EF4-FFF2-40B4-BE49-F238E27FC236}">
                <a16:creationId xmlns:a16="http://schemas.microsoft.com/office/drawing/2014/main" id="{46B893DA-504A-EC98-1554-1556CBAD6587}"/>
              </a:ext>
            </a:extLst>
          </p:cNvPr>
          <p:cNvSpPr>
            <a:spLocks noGrp="1"/>
          </p:cNvSpPr>
          <p:nvPr>
            <p:ph type="dt" sz="half" idx="10"/>
          </p:nvPr>
        </p:nvSpPr>
        <p:spPr/>
        <p:txBody>
          <a:bodyPr/>
          <a:lstStyle>
            <a:lvl1pPr>
              <a:defRPr/>
            </a:lvl1pPr>
          </a:lstStyle>
          <a:p>
            <a:pPr>
              <a:defRPr/>
            </a:pPr>
            <a:endParaRPr lang="en-US" altLang="en-US"/>
          </a:p>
        </p:txBody>
      </p:sp>
      <p:sp>
        <p:nvSpPr>
          <p:cNvPr id="8" name="Footer Placeholder 21">
            <a:extLst>
              <a:ext uri="{FF2B5EF4-FFF2-40B4-BE49-F238E27FC236}">
                <a16:creationId xmlns:a16="http://schemas.microsoft.com/office/drawing/2014/main" id="{96396083-ADEA-4FC1-BC3A-E8DBEEF5DC71}"/>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17">
            <a:extLst>
              <a:ext uri="{FF2B5EF4-FFF2-40B4-BE49-F238E27FC236}">
                <a16:creationId xmlns:a16="http://schemas.microsoft.com/office/drawing/2014/main" id="{939C6322-CDCF-0308-30BC-F2A8EB0F749E}"/>
              </a:ext>
            </a:extLst>
          </p:cNvPr>
          <p:cNvSpPr>
            <a:spLocks noGrp="1"/>
          </p:cNvSpPr>
          <p:nvPr>
            <p:ph type="sldNum" sz="quarter" idx="12"/>
          </p:nvPr>
        </p:nvSpPr>
        <p:spPr/>
        <p:txBody>
          <a:bodyPr/>
          <a:lstStyle>
            <a:lvl1pPr>
              <a:defRPr/>
            </a:lvl1pPr>
          </a:lstStyle>
          <a:p>
            <a:fld id="{E7CFD07D-ADBD-3E46-80AD-923BADF5ACE0}" type="slidenum">
              <a:rPr lang="en-US" altLang="en-US"/>
              <a:pPr/>
              <a:t>‹#›</a:t>
            </a:fld>
            <a:endParaRPr lang="en-US" altLang="en-US"/>
          </a:p>
        </p:txBody>
      </p:sp>
    </p:spTree>
    <p:extLst>
      <p:ext uri="{BB962C8B-B14F-4D97-AF65-F5344CB8AC3E}">
        <p14:creationId xmlns:p14="http://schemas.microsoft.com/office/powerpoint/2010/main" val="32822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a:extLst>
              <a:ext uri="{FF2B5EF4-FFF2-40B4-BE49-F238E27FC236}">
                <a16:creationId xmlns:a16="http://schemas.microsoft.com/office/drawing/2014/main" id="{51118388-D162-900C-2EEF-6956CD4E5365}"/>
              </a:ext>
            </a:extLst>
          </p:cNvPr>
          <p:cNvSpPr>
            <a:spLocks noGrp="1"/>
          </p:cNvSpPr>
          <p:nvPr>
            <p:ph type="dt" sz="half" idx="10"/>
          </p:nvPr>
        </p:nvSpPr>
        <p:spPr/>
        <p:txBody>
          <a:bodyPr/>
          <a:lstStyle>
            <a:lvl1pPr>
              <a:defRPr/>
            </a:lvl1pPr>
          </a:lstStyle>
          <a:p>
            <a:pPr>
              <a:defRPr/>
            </a:pPr>
            <a:endParaRPr lang="en-US" altLang="en-US"/>
          </a:p>
        </p:txBody>
      </p:sp>
      <p:sp>
        <p:nvSpPr>
          <p:cNvPr id="4" name="Footer Placeholder 21">
            <a:extLst>
              <a:ext uri="{FF2B5EF4-FFF2-40B4-BE49-F238E27FC236}">
                <a16:creationId xmlns:a16="http://schemas.microsoft.com/office/drawing/2014/main" id="{D7FBF16A-D5AA-D842-3C2E-7976B7FA4953}"/>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17">
            <a:extLst>
              <a:ext uri="{FF2B5EF4-FFF2-40B4-BE49-F238E27FC236}">
                <a16:creationId xmlns:a16="http://schemas.microsoft.com/office/drawing/2014/main" id="{AAF4ADD3-29A1-2D50-169A-F7D481A9FE2C}"/>
              </a:ext>
            </a:extLst>
          </p:cNvPr>
          <p:cNvSpPr>
            <a:spLocks noGrp="1"/>
          </p:cNvSpPr>
          <p:nvPr>
            <p:ph type="sldNum" sz="quarter" idx="12"/>
          </p:nvPr>
        </p:nvSpPr>
        <p:spPr/>
        <p:txBody>
          <a:bodyPr/>
          <a:lstStyle>
            <a:lvl1pPr>
              <a:defRPr/>
            </a:lvl1pPr>
          </a:lstStyle>
          <a:p>
            <a:fld id="{4DC9A541-8CFC-F84B-A167-8F69031C418C}" type="slidenum">
              <a:rPr lang="en-US" altLang="en-US"/>
              <a:pPr/>
              <a:t>‹#›</a:t>
            </a:fld>
            <a:endParaRPr lang="en-US" altLang="en-US"/>
          </a:p>
        </p:txBody>
      </p:sp>
    </p:spTree>
    <p:extLst>
      <p:ext uri="{BB962C8B-B14F-4D97-AF65-F5344CB8AC3E}">
        <p14:creationId xmlns:p14="http://schemas.microsoft.com/office/powerpoint/2010/main" val="1988525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16:creationId xmlns:a16="http://schemas.microsoft.com/office/drawing/2014/main" id="{357671C9-E944-14E9-F647-F2B7E63CBAC4}"/>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21">
            <a:extLst>
              <a:ext uri="{FF2B5EF4-FFF2-40B4-BE49-F238E27FC236}">
                <a16:creationId xmlns:a16="http://schemas.microsoft.com/office/drawing/2014/main" id="{C9D86AAD-3F12-F484-C619-2584CC0F97CD}"/>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17">
            <a:extLst>
              <a:ext uri="{FF2B5EF4-FFF2-40B4-BE49-F238E27FC236}">
                <a16:creationId xmlns:a16="http://schemas.microsoft.com/office/drawing/2014/main" id="{D1241AC9-DE81-C9E7-2F57-067FA9852293}"/>
              </a:ext>
            </a:extLst>
          </p:cNvPr>
          <p:cNvSpPr>
            <a:spLocks noGrp="1"/>
          </p:cNvSpPr>
          <p:nvPr>
            <p:ph type="sldNum" sz="quarter" idx="12"/>
          </p:nvPr>
        </p:nvSpPr>
        <p:spPr/>
        <p:txBody>
          <a:bodyPr/>
          <a:lstStyle>
            <a:lvl1pPr>
              <a:defRPr/>
            </a:lvl1pPr>
          </a:lstStyle>
          <a:p>
            <a:fld id="{12B634F7-DECE-364C-B009-7CCC7F10405F}" type="slidenum">
              <a:rPr lang="en-US" altLang="en-US"/>
              <a:pPr/>
              <a:t>‹#›</a:t>
            </a:fld>
            <a:endParaRPr lang="en-US" altLang="en-US"/>
          </a:p>
        </p:txBody>
      </p:sp>
    </p:spTree>
    <p:extLst>
      <p:ext uri="{BB962C8B-B14F-4D97-AF65-F5344CB8AC3E}">
        <p14:creationId xmlns:p14="http://schemas.microsoft.com/office/powerpoint/2010/main" val="156218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59AA969C-9F9F-8656-79EF-DCD8BBD1B535}"/>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21">
            <a:extLst>
              <a:ext uri="{FF2B5EF4-FFF2-40B4-BE49-F238E27FC236}">
                <a16:creationId xmlns:a16="http://schemas.microsoft.com/office/drawing/2014/main" id="{1268A7AD-7BB7-D11C-A9C7-1A16CD802755}"/>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17">
            <a:extLst>
              <a:ext uri="{FF2B5EF4-FFF2-40B4-BE49-F238E27FC236}">
                <a16:creationId xmlns:a16="http://schemas.microsoft.com/office/drawing/2014/main" id="{C1986705-2841-FBF0-90DB-D299827ACE62}"/>
              </a:ext>
            </a:extLst>
          </p:cNvPr>
          <p:cNvSpPr>
            <a:spLocks noGrp="1"/>
          </p:cNvSpPr>
          <p:nvPr>
            <p:ph type="sldNum" sz="quarter" idx="12"/>
          </p:nvPr>
        </p:nvSpPr>
        <p:spPr/>
        <p:txBody>
          <a:bodyPr/>
          <a:lstStyle>
            <a:lvl1pPr>
              <a:defRPr/>
            </a:lvl1pPr>
          </a:lstStyle>
          <a:p>
            <a:fld id="{979F1665-2513-4D42-9EE7-E4DBEA3737D7}" type="slidenum">
              <a:rPr lang="en-US" altLang="en-US"/>
              <a:pPr/>
              <a:t>‹#›</a:t>
            </a:fld>
            <a:endParaRPr lang="en-US" altLang="en-US"/>
          </a:p>
        </p:txBody>
      </p:sp>
    </p:spTree>
    <p:extLst>
      <p:ext uri="{BB962C8B-B14F-4D97-AF65-F5344CB8AC3E}">
        <p14:creationId xmlns:p14="http://schemas.microsoft.com/office/powerpoint/2010/main" val="2258894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a:extLst>
              <a:ext uri="{FF2B5EF4-FFF2-40B4-BE49-F238E27FC236}">
                <a16:creationId xmlns:a16="http://schemas.microsoft.com/office/drawing/2014/main" id="{95B0A325-1DCD-E5E3-6715-3A3D395D2449}"/>
              </a:ext>
            </a:extLst>
          </p:cNvPr>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ight Triangle 5">
            <a:extLst>
              <a:ext uri="{FF2B5EF4-FFF2-40B4-BE49-F238E27FC236}">
                <a16:creationId xmlns:a16="http://schemas.microsoft.com/office/drawing/2014/main" id="{E06EB0EC-699E-5FE6-3DA8-5EB1BC151D48}"/>
              </a:ext>
            </a:extLst>
          </p:cNvPr>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 name="Freeform 6">
            <a:extLst>
              <a:ext uri="{FF2B5EF4-FFF2-40B4-BE49-F238E27FC236}">
                <a16:creationId xmlns:a16="http://schemas.microsoft.com/office/drawing/2014/main" id="{B14C2083-22FC-B7EE-45DB-CE06E93CBD71}"/>
              </a:ext>
            </a:extLst>
          </p:cNvPr>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8" name="Freeform 7">
            <a:extLst>
              <a:ext uri="{FF2B5EF4-FFF2-40B4-BE49-F238E27FC236}">
                <a16:creationId xmlns:a16="http://schemas.microsoft.com/office/drawing/2014/main" id="{3D2E474F-3E4C-55FF-76EF-4EB4693D89FB}"/>
              </a:ext>
            </a:extLst>
          </p:cNvPr>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a:extLst>
              <a:ext uri="{FF2B5EF4-FFF2-40B4-BE49-F238E27FC236}">
                <a16:creationId xmlns:a16="http://schemas.microsoft.com/office/drawing/2014/main" id="{60BE7BC8-0D40-B850-AFE3-B3D54516BA57}"/>
              </a:ext>
            </a:extLst>
          </p:cNvPr>
          <p:cNvSpPr>
            <a:spLocks noGrp="1"/>
          </p:cNvSpPr>
          <p:nvPr>
            <p:ph type="dt" sz="half" idx="10"/>
          </p:nvPr>
        </p:nvSpPr>
        <p:spPr/>
        <p:txBody>
          <a:bodyPr/>
          <a:lstStyle>
            <a:lvl1pPr>
              <a:defRPr/>
            </a:lvl1pPr>
          </a:lstStyle>
          <a:p>
            <a:pPr>
              <a:defRPr/>
            </a:pPr>
            <a:endParaRPr lang="en-US" altLang="en-US"/>
          </a:p>
        </p:txBody>
      </p:sp>
      <p:sp>
        <p:nvSpPr>
          <p:cNvPr id="10" name="Footer Placeholder 5">
            <a:extLst>
              <a:ext uri="{FF2B5EF4-FFF2-40B4-BE49-F238E27FC236}">
                <a16:creationId xmlns:a16="http://schemas.microsoft.com/office/drawing/2014/main" id="{163371A7-8ACD-14F8-AA48-19A3D692433A}"/>
              </a:ext>
            </a:extLst>
          </p:cNvPr>
          <p:cNvSpPr>
            <a:spLocks noGrp="1"/>
          </p:cNvSpPr>
          <p:nvPr>
            <p:ph type="ftr" sz="quarter" idx="11"/>
          </p:nvPr>
        </p:nvSpPr>
        <p:spPr/>
        <p:txBody>
          <a:bodyPr/>
          <a:lstStyle>
            <a:lvl1pPr>
              <a:defRPr/>
            </a:lvl1pPr>
          </a:lstStyle>
          <a:p>
            <a:pPr>
              <a:defRPr/>
            </a:pPr>
            <a:endParaRPr lang="en-US" altLang="en-US"/>
          </a:p>
        </p:txBody>
      </p:sp>
      <p:sp>
        <p:nvSpPr>
          <p:cNvPr id="11" name="Slide Number Placeholder 6">
            <a:extLst>
              <a:ext uri="{FF2B5EF4-FFF2-40B4-BE49-F238E27FC236}">
                <a16:creationId xmlns:a16="http://schemas.microsoft.com/office/drawing/2014/main" id="{0512733F-EF54-DB63-70EC-185FE364492E}"/>
              </a:ext>
            </a:extLst>
          </p:cNvPr>
          <p:cNvSpPr>
            <a:spLocks noGrp="1"/>
          </p:cNvSpPr>
          <p:nvPr>
            <p:ph type="sldNum" sz="quarter" idx="12"/>
          </p:nvPr>
        </p:nvSpPr>
        <p:spPr>
          <a:xfrm>
            <a:off x="8077200" y="6356350"/>
            <a:ext cx="609600" cy="365125"/>
          </a:xfrm>
        </p:spPr>
        <p:txBody>
          <a:bodyPr/>
          <a:lstStyle>
            <a:lvl1pPr>
              <a:defRPr/>
            </a:lvl1pPr>
          </a:lstStyle>
          <a:p>
            <a:fld id="{B756C017-CEFD-B943-8D4F-BD2B46D3D116}" type="slidenum">
              <a:rPr lang="en-US" altLang="en-US"/>
              <a:pPr/>
              <a:t>‹#›</a:t>
            </a:fld>
            <a:endParaRPr lang="en-US" altLang="en-US"/>
          </a:p>
        </p:txBody>
      </p:sp>
    </p:spTree>
    <p:extLst>
      <p:ext uri="{BB962C8B-B14F-4D97-AF65-F5344CB8AC3E}">
        <p14:creationId xmlns:p14="http://schemas.microsoft.com/office/powerpoint/2010/main" val="725461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70B1CDD6-3719-40B2-90B7-B390B3346588}"/>
              </a:ext>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8" name="Freeform 7">
            <a:extLst>
              <a:ext uri="{FF2B5EF4-FFF2-40B4-BE49-F238E27FC236}">
                <a16:creationId xmlns:a16="http://schemas.microsoft.com/office/drawing/2014/main" id="{CCC9C3EF-E7E6-6D1D-8BDB-1129B25A22AF}"/>
              </a:ext>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ndParaRPr>
          </a:p>
        </p:txBody>
      </p:sp>
      <p:sp>
        <p:nvSpPr>
          <p:cNvPr id="1028" name="Title Placeholder 8">
            <a:extLst>
              <a:ext uri="{FF2B5EF4-FFF2-40B4-BE49-F238E27FC236}">
                <a16:creationId xmlns:a16="http://schemas.microsoft.com/office/drawing/2014/main" id="{A654E9CC-2A37-4BD8-51A4-13223CB4FB0E}"/>
              </a:ext>
            </a:extLst>
          </p:cNvPr>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a:extLst>
              <a:ext uri="{FF2B5EF4-FFF2-40B4-BE49-F238E27FC236}">
                <a16:creationId xmlns:a16="http://schemas.microsoft.com/office/drawing/2014/main" id="{660F7B24-3203-EDB3-7FF4-62C04BA53D53}"/>
              </a:ext>
            </a:extLst>
          </p:cNvPr>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a:extLst>
              <a:ext uri="{FF2B5EF4-FFF2-40B4-BE49-F238E27FC236}">
                <a16:creationId xmlns:a16="http://schemas.microsoft.com/office/drawing/2014/main" id="{C5DA28C9-DCB7-D190-3894-C5DDB36BFEBE}"/>
              </a:ext>
            </a:extLst>
          </p:cNvPr>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endParaRPr lang="en-US" altLang="en-US"/>
          </a:p>
        </p:txBody>
      </p:sp>
      <p:sp>
        <p:nvSpPr>
          <p:cNvPr id="22" name="Footer Placeholder 21">
            <a:extLst>
              <a:ext uri="{FF2B5EF4-FFF2-40B4-BE49-F238E27FC236}">
                <a16:creationId xmlns:a16="http://schemas.microsoft.com/office/drawing/2014/main" id="{07DB1C50-A0CD-B3FE-7ABF-4181CBC5138B}"/>
              </a:ext>
            </a:extLst>
          </p:cNvPr>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endParaRPr lang="en-US" altLang="en-US"/>
          </a:p>
        </p:txBody>
      </p:sp>
      <p:sp>
        <p:nvSpPr>
          <p:cNvPr id="18" name="Slide Number Placeholder 17">
            <a:extLst>
              <a:ext uri="{FF2B5EF4-FFF2-40B4-BE49-F238E27FC236}">
                <a16:creationId xmlns:a16="http://schemas.microsoft.com/office/drawing/2014/main" id="{943921AA-E0CC-3573-8978-74BA62E7438D}"/>
              </a:ext>
            </a:extLst>
          </p:cNvPr>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Arial" panose="020B0604020202020204" pitchFamily="34" charset="0"/>
              </a:defRPr>
            </a:lvl1pPr>
          </a:lstStyle>
          <a:p>
            <a:fld id="{D79C8427-8A97-1641-AE63-F32F0178F9ED}" type="slidenum">
              <a:rPr lang="en-US" altLang="en-US"/>
              <a:pPr/>
              <a:t>‹#›</a:t>
            </a:fld>
            <a:endParaRPr lang="en-US" altLang="en-US"/>
          </a:p>
        </p:txBody>
      </p:sp>
      <p:grpSp>
        <p:nvGrpSpPr>
          <p:cNvPr id="1033" name="Group 1">
            <a:extLst>
              <a:ext uri="{FF2B5EF4-FFF2-40B4-BE49-F238E27FC236}">
                <a16:creationId xmlns:a16="http://schemas.microsoft.com/office/drawing/2014/main" id="{2B5750EA-7BB8-4077-6CE0-628E99892FB9}"/>
              </a:ext>
            </a:extLst>
          </p:cNvPr>
          <p:cNvGrpSpPr>
            <a:grpSpLocks/>
          </p:cNvGrpSpPr>
          <p:nvPr/>
        </p:nvGrpSpPr>
        <p:grpSpPr bwMode="auto">
          <a:xfrm>
            <a:off x="-19050" y="203200"/>
            <a:ext cx="9180513" cy="647700"/>
            <a:chOff x="-19045" y="216550"/>
            <a:chExt cx="9180548" cy="649224"/>
          </a:xfrm>
        </p:grpSpPr>
        <p:sp>
          <p:nvSpPr>
            <p:cNvPr id="12" name="Freeform 11">
              <a:extLst>
                <a:ext uri="{FF2B5EF4-FFF2-40B4-BE49-F238E27FC236}">
                  <a16:creationId xmlns:a16="http://schemas.microsoft.com/office/drawing/2014/main" id="{37A33114-F449-9E38-0EBE-7C81007B4918}"/>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sz="1800">
                <a:latin typeface="Arial" pitchFamily="34" charset="0"/>
              </a:endParaRPr>
            </a:p>
          </p:txBody>
        </p:sp>
        <p:sp>
          <p:nvSpPr>
            <p:cNvPr id="13" name="Freeform 12">
              <a:extLst>
                <a:ext uri="{FF2B5EF4-FFF2-40B4-BE49-F238E27FC236}">
                  <a16:creationId xmlns:a16="http://schemas.microsoft.com/office/drawing/2014/main" id="{88847250-6B6A-5397-5D7D-8EC3F381A290}"/>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sz="1800">
                <a:latin typeface="Arial" pitchFamily="34" charset="0"/>
              </a:endParaRPr>
            </a:p>
          </p:txBody>
        </p:sp>
      </p:grpSp>
    </p:spTree>
  </p:cSld>
  <p:clrMap bg1="lt1" tx1="dk1" bg2="lt2" tx2="dk2" accent1="accent1" accent2="accent2" accent3="accent3" accent4="accent4" accent5="accent5" accent6="accent6" hlink="hlink" folHlink="folHlink"/>
  <p:sldLayoutIdLst>
    <p:sldLayoutId id="2147483834" r:id="rId1"/>
    <p:sldLayoutId id="2147483826" r:id="rId2"/>
    <p:sldLayoutId id="2147483835" r:id="rId3"/>
    <p:sldLayoutId id="2147483827" r:id="rId4"/>
    <p:sldLayoutId id="2147483828" r:id="rId5"/>
    <p:sldLayoutId id="2147483829" r:id="rId6"/>
    <p:sldLayoutId id="2147483830" r:id="rId7"/>
    <p:sldLayoutId id="2147483831" r:id="rId8"/>
    <p:sldLayoutId id="2147483836" r:id="rId9"/>
    <p:sldLayoutId id="2147483832" r:id="rId10"/>
    <p:sldLayoutId id="2147483833" r:id="rId11"/>
    <p:sldLayoutId id="2147483837"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2"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2"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2"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2"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2"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A2439F7F-6D9D-21A6-064C-B21075D5831B}"/>
              </a:ext>
            </a:extLst>
          </p:cNvPr>
          <p:cNvSpPr>
            <a:spLocks noGrp="1"/>
          </p:cNvSpPr>
          <p:nvPr>
            <p:ph type="title" idx="4294967295"/>
          </p:nvPr>
        </p:nvSpPr>
        <p:spPr>
          <a:xfrm>
            <a:off x="533400" y="1371600"/>
            <a:ext cx="8229600" cy="2057400"/>
          </a:xfrm>
        </p:spPr>
        <p:txBody>
          <a:bodyPr/>
          <a:lstStyle/>
          <a:p>
            <a:pPr algn="ctr"/>
            <a:r>
              <a:rPr lang="sr-Cyrl-CS" altLang="en-US" b="1" dirty="0"/>
              <a:t> </a:t>
            </a:r>
            <a:r>
              <a:rPr lang="en-US" altLang="en-US" sz="4400" b="1" dirty="0">
                <a:latin typeface="Arial" panose="020B0604020202020204" pitchFamily="34" charset="0"/>
              </a:rPr>
              <a:t>NUCLEIC ACIDS – </a:t>
            </a:r>
            <a:br>
              <a:rPr lang="en-US" altLang="en-US" sz="4400" b="1" dirty="0">
                <a:latin typeface="Arial" panose="020B0604020202020204" pitchFamily="34" charset="0"/>
              </a:rPr>
            </a:br>
            <a:r>
              <a:rPr lang="en-US" altLang="en-US" sz="4400" b="1" dirty="0">
                <a:latin typeface="Arial" panose="020B0604020202020204" pitchFamily="34" charset="0"/>
              </a:rPr>
              <a:t>DNA AND RNA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BA28D04-DEC3-A725-7402-CCF067049DB6}"/>
              </a:ext>
            </a:extLst>
          </p:cNvPr>
          <p:cNvSpPr>
            <a:spLocks noGrp="1" noChangeArrowheads="1"/>
          </p:cNvSpPr>
          <p:nvPr>
            <p:ph type="title"/>
          </p:nvPr>
        </p:nvSpPr>
        <p:spPr>
          <a:xfrm>
            <a:off x="228600" y="601662"/>
            <a:ext cx="8229600" cy="685800"/>
          </a:xfrm>
        </p:spPr>
        <p:txBody>
          <a:bodyPr/>
          <a:lstStyle/>
          <a:p>
            <a:pPr algn="ctr" eaLnBrk="1" hangingPunct="1"/>
            <a:r>
              <a:rPr lang="en-GB" sz="3600" dirty="0">
                <a:solidFill>
                  <a:schemeClr val="tx1"/>
                </a:solidFill>
                <a:latin typeface="Arial" panose="020B0604020202020204" pitchFamily="34" charset="0"/>
                <a:cs typeface="Arial" panose="020B0604020202020204" pitchFamily="34" charset="0"/>
              </a:rPr>
              <a:t>DNA strand polymorphism</a:t>
            </a:r>
            <a:endParaRPr lang="en-US" altLang="en-US" sz="4000" dirty="0">
              <a:solidFill>
                <a:schemeClr val="tx1"/>
              </a:solidFill>
              <a:latin typeface="Arial" panose="020B0604020202020204" pitchFamily="34" charset="0"/>
              <a:cs typeface="Arial" panose="020B0604020202020204" pitchFamily="34" charset="0"/>
            </a:endParaRPr>
          </a:p>
        </p:txBody>
      </p:sp>
      <p:sp>
        <p:nvSpPr>
          <p:cNvPr id="13315" name="Rectangle 3">
            <a:extLst>
              <a:ext uri="{FF2B5EF4-FFF2-40B4-BE49-F238E27FC236}">
                <a16:creationId xmlns:a16="http://schemas.microsoft.com/office/drawing/2014/main" id="{FA7F5C8A-21B4-7638-C33E-3171DABC591A}"/>
              </a:ext>
            </a:extLst>
          </p:cNvPr>
          <p:cNvSpPr>
            <a:spLocks noGrp="1" noChangeArrowheads="1"/>
          </p:cNvSpPr>
          <p:nvPr>
            <p:ph idx="1"/>
          </p:nvPr>
        </p:nvSpPr>
        <p:spPr>
          <a:xfrm>
            <a:off x="449687" y="1524000"/>
            <a:ext cx="8458200" cy="4389438"/>
          </a:xfrm>
        </p:spPr>
        <p:txBody>
          <a:bodyPr/>
          <a:lstStyle/>
          <a:p>
            <a:pPr marL="609600" indent="-609600" eaLnBrk="1" hangingPunct="1">
              <a:buFont typeface="Wingdings" pitchFamily="2" charset="2"/>
              <a:buNone/>
            </a:pPr>
            <a:r>
              <a:rPr lang="en-GB" sz="2000" dirty="0">
                <a:latin typeface="Arial" panose="020B0604020202020204" pitchFamily="34" charset="0"/>
                <a:cs typeface="Arial" panose="020B0604020202020204" pitchFamily="34" charset="0"/>
              </a:rPr>
              <a:t>DNA helices can be found in several different forms: </a:t>
            </a:r>
          </a:p>
          <a:p>
            <a:pPr eaLnBrk="1" hangingPunct="1"/>
            <a:r>
              <a:rPr lang="en-GB" sz="2000" dirty="0">
                <a:latin typeface="Arial" panose="020B0604020202020204" pitchFamily="34" charset="0"/>
                <a:cs typeface="Arial" panose="020B0604020202020204" pitchFamily="34" charset="0"/>
              </a:rPr>
              <a:t>B helix - most DNA has it </a:t>
            </a:r>
          </a:p>
          <a:p>
            <a:pPr eaLnBrk="1" hangingPunct="1"/>
            <a:r>
              <a:rPr lang="en-GB" sz="2000" dirty="0">
                <a:latin typeface="Arial" panose="020B0604020202020204" pitchFamily="34" charset="0"/>
                <a:cs typeface="Arial" panose="020B0604020202020204" pitchFamily="34" charset="0"/>
              </a:rPr>
              <a:t>A helix - formed by dehydration of B helix </a:t>
            </a:r>
          </a:p>
          <a:p>
            <a:pPr eaLnBrk="1" hangingPunct="1"/>
            <a:r>
              <a:rPr lang="en-GB" sz="2000" dirty="0">
                <a:latin typeface="Arial" panose="020B0604020202020204" pitchFamily="34" charset="0"/>
                <a:cs typeface="Arial" panose="020B0604020202020204" pitchFamily="34" charset="0"/>
              </a:rPr>
              <a:t>Z helix - extremely rare - has a sugar-phosphate backbone in a zigzag shape.</a:t>
            </a:r>
            <a:endParaRPr lang="en-US" altLang="en-US" sz="3200" dirty="0">
              <a:latin typeface="Arial" panose="020B0604020202020204" pitchFamily="34" charset="0"/>
              <a:cs typeface="Arial" panose="020B0604020202020204" pitchFamily="34" charset="0"/>
            </a:endParaRPr>
          </a:p>
        </p:txBody>
      </p:sp>
      <p:pic>
        <p:nvPicPr>
          <p:cNvPr id="13316" name="Picture 3" descr="A- B- and Z-DNA">
            <a:extLst>
              <a:ext uri="{FF2B5EF4-FFF2-40B4-BE49-F238E27FC236}">
                <a16:creationId xmlns:a16="http://schemas.microsoft.com/office/drawing/2014/main" id="{2897EB12-840B-1312-300F-DF9847B888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9887" y="3727305"/>
            <a:ext cx="52578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9057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FD56DE08-38A8-1119-DCA5-8DC36AEDC150}"/>
              </a:ext>
            </a:extLst>
          </p:cNvPr>
          <p:cNvSpPr>
            <a:spLocks noGrp="1"/>
          </p:cNvSpPr>
          <p:nvPr>
            <p:ph type="title"/>
          </p:nvPr>
        </p:nvSpPr>
        <p:spPr>
          <a:xfrm>
            <a:off x="381000" y="0"/>
            <a:ext cx="8229600" cy="1143000"/>
          </a:xfrm>
        </p:spPr>
        <p:txBody>
          <a:bodyPr/>
          <a:lstStyle/>
          <a:p>
            <a:pPr eaLnBrk="1" hangingPunct="1"/>
            <a:r>
              <a:rPr lang="en-US" altLang="en-US" sz="4000" b="1">
                <a:latin typeface="Arial" panose="020B0604020202020204" pitchFamily="34" charset="0"/>
              </a:rPr>
              <a:t>Types of DNA sequences:</a:t>
            </a:r>
          </a:p>
        </p:txBody>
      </p:sp>
      <p:sp>
        <p:nvSpPr>
          <p:cNvPr id="20482" name="Rectangle 3">
            <a:extLst>
              <a:ext uri="{FF2B5EF4-FFF2-40B4-BE49-F238E27FC236}">
                <a16:creationId xmlns:a16="http://schemas.microsoft.com/office/drawing/2014/main" id="{A25FA50B-288A-8BF8-5DC0-8A65D2CA2989}"/>
              </a:ext>
            </a:extLst>
          </p:cNvPr>
          <p:cNvSpPr>
            <a:spLocks noGrp="1"/>
          </p:cNvSpPr>
          <p:nvPr>
            <p:ph idx="1"/>
          </p:nvPr>
        </p:nvSpPr>
        <p:spPr/>
        <p:txBody>
          <a:bodyPr/>
          <a:lstStyle/>
          <a:p>
            <a:pPr marL="609600" indent="-609600" eaLnBrk="1" hangingPunct="1">
              <a:lnSpc>
                <a:spcPct val="80000"/>
              </a:lnSpc>
              <a:buFont typeface="Wingdings" pitchFamily="2" charset="2"/>
              <a:buNone/>
            </a:pPr>
            <a:r>
              <a:rPr lang="sr-Latn-CS" altLang="en-US" sz="2400" b="1" dirty="0">
                <a:solidFill>
                  <a:srgbClr val="FF0000"/>
                </a:solidFill>
                <a:latin typeface="Arial" panose="020B0604020202020204" pitchFamily="34" charset="0"/>
              </a:rPr>
              <a:t>Single copy sequences (unique) </a:t>
            </a:r>
            <a:r>
              <a:rPr lang="sr-Latn-CS" altLang="en-US" sz="2400" dirty="0">
                <a:latin typeface="Arial" panose="020B0604020202020204" pitchFamily="34" charset="0"/>
              </a:rPr>
              <a:t>- have one copy, functional, responsible for the synthesis of polypeptides.</a:t>
            </a:r>
          </a:p>
          <a:p>
            <a:pPr marL="609600" indent="-609600" eaLnBrk="1" hangingPunct="1">
              <a:lnSpc>
                <a:spcPct val="80000"/>
              </a:lnSpc>
              <a:buFont typeface="Wingdings" pitchFamily="2" charset="2"/>
              <a:buNone/>
            </a:pPr>
            <a:endParaRPr lang="sr-Latn-CS" altLang="en-US" sz="2400" dirty="0">
              <a:latin typeface="Arial" panose="020B0604020202020204" pitchFamily="34" charset="0"/>
            </a:endParaRPr>
          </a:p>
          <a:p>
            <a:pPr marL="609600" indent="-609600" eaLnBrk="1" hangingPunct="1">
              <a:lnSpc>
                <a:spcPct val="80000"/>
              </a:lnSpc>
              <a:buFont typeface="Wingdings" pitchFamily="2" charset="2"/>
              <a:buNone/>
            </a:pPr>
            <a:r>
              <a:rPr lang="sr-Latn-CS" altLang="en-US" sz="2400" b="1" dirty="0">
                <a:solidFill>
                  <a:srgbClr val="FF0000"/>
                </a:solidFill>
                <a:latin typeface="Arial" panose="020B0604020202020204" pitchFamily="34" charset="0"/>
              </a:rPr>
              <a:t>Middle repetitive </a:t>
            </a:r>
            <a:r>
              <a:rPr lang="sr-Latn-CS" altLang="en-US" sz="2400" dirty="0">
                <a:latin typeface="Arial" panose="020B0604020202020204" pitchFamily="34" charset="0"/>
              </a:rPr>
              <a:t>(10-10 000 x) sequences - functional, responsible for the synthesis of tRNA and rRNA. And mRNA for histone synthesis</a:t>
            </a:r>
          </a:p>
          <a:p>
            <a:pPr marL="609600" indent="-609600" eaLnBrk="1" hangingPunct="1">
              <a:lnSpc>
                <a:spcPct val="80000"/>
              </a:lnSpc>
              <a:buFont typeface="Wingdings" pitchFamily="2" charset="2"/>
              <a:buNone/>
            </a:pPr>
            <a:endParaRPr lang="sr-Latn-CS" altLang="en-US" sz="2400" b="1" dirty="0">
              <a:solidFill>
                <a:srgbClr val="FF0000"/>
              </a:solidFill>
              <a:latin typeface="Arial" panose="020B0604020202020204" pitchFamily="34" charset="0"/>
            </a:endParaRPr>
          </a:p>
          <a:p>
            <a:pPr marL="609600" indent="-609600" eaLnBrk="1" hangingPunct="1">
              <a:lnSpc>
                <a:spcPct val="80000"/>
              </a:lnSpc>
              <a:buFont typeface="Wingdings" pitchFamily="2" charset="2"/>
              <a:buNone/>
            </a:pPr>
            <a:r>
              <a:rPr lang="sr-Latn-CS" altLang="en-US" sz="2400" b="1" dirty="0">
                <a:solidFill>
                  <a:srgbClr val="FF0000"/>
                </a:solidFill>
                <a:latin typeface="Arial" panose="020B0604020202020204" pitchFamily="34" charset="0"/>
              </a:rPr>
              <a:t>Highly repetitive sequences </a:t>
            </a:r>
            <a:r>
              <a:rPr lang="sr-Latn-CS" altLang="en-US" sz="2400" dirty="0">
                <a:latin typeface="Arial" panose="020B0604020202020204" pitchFamily="34" charset="0"/>
              </a:rPr>
              <a:t>- repeated over 10 000 times - are not functional, satellite DNA in the centromere region of the chromosome.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4D1345A4-1535-F6C7-A392-BBBB8E088053}"/>
              </a:ext>
            </a:extLst>
          </p:cNvPr>
          <p:cNvSpPr>
            <a:spLocks noGrp="1"/>
          </p:cNvSpPr>
          <p:nvPr>
            <p:ph type="title"/>
          </p:nvPr>
        </p:nvSpPr>
        <p:spPr/>
        <p:txBody>
          <a:bodyPr/>
          <a:lstStyle/>
          <a:p>
            <a:endParaRPr lang="sr-Latn-RS" altLang="en-RS"/>
          </a:p>
        </p:txBody>
      </p:sp>
      <p:sp>
        <p:nvSpPr>
          <p:cNvPr id="21506" name="Content Placeholder 2">
            <a:extLst>
              <a:ext uri="{FF2B5EF4-FFF2-40B4-BE49-F238E27FC236}">
                <a16:creationId xmlns:a16="http://schemas.microsoft.com/office/drawing/2014/main" id="{687E5D93-3F47-97CE-725D-6D2C3A01B6BB}"/>
              </a:ext>
            </a:extLst>
          </p:cNvPr>
          <p:cNvSpPr>
            <a:spLocks noGrp="1"/>
          </p:cNvSpPr>
          <p:nvPr>
            <p:ph idx="1"/>
          </p:nvPr>
        </p:nvSpPr>
        <p:spPr/>
        <p:txBody>
          <a:bodyPr/>
          <a:lstStyle/>
          <a:p>
            <a:endParaRPr lang="sr-Latn-RS" altLang="en-RS"/>
          </a:p>
        </p:txBody>
      </p:sp>
      <p:pic>
        <p:nvPicPr>
          <p:cNvPr id="21507" name="Picture 2" descr="7.1 – 7.2 | darlagjames">
            <a:extLst>
              <a:ext uri="{FF2B5EF4-FFF2-40B4-BE49-F238E27FC236}">
                <a16:creationId xmlns:a16="http://schemas.microsoft.com/office/drawing/2014/main" id="{77795166-57C3-8A0B-A272-630C1BD8BE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950" y="749300"/>
            <a:ext cx="7404100" cy="535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F00C14CA-B341-9B0D-AD10-D35AB1E843E9}"/>
              </a:ext>
            </a:extLst>
          </p:cNvPr>
          <p:cNvSpPr>
            <a:spLocks noGrp="1"/>
          </p:cNvSpPr>
          <p:nvPr>
            <p:ph type="title"/>
          </p:nvPr>
        </p:nvSpPr>
        <p:spPr>
          <a:xfrm>
            <a:off x="0" y="857250"/>
            <a:ext cx="9144000" cy="849313"/>
          </a:xfrm>
        </p:spPr>
        <p:txBody>
          <a:bodyPr/>
          <a:lstStyle/>
          <a:p>
            <a:pPr algn="ctr"/>
            <a:r>
              <a:rPr lang="en-US" altLang="en-RS" sz="4000"/>
              <a:t>Denaturation and renaturation of DNA - hybridization</a:t>
            </a:r>
          </a:p>
        </p:txBody>
      </p:sp>
      <p:sp>
        <p:nvSpPr>
          <p:cNvPr id="3" name="Content Placeholder 2">
            <a:extLst>
              <a:ext uri="{FF2B5EF4-FFF2-40B4-BE49-F238E27FC236}">
                <a16:creationId xmlns:a16="http://schemas.microsoft.com/office/drawing/2014/main" id="{19897039-88BC-D595-0CC8-C1C20BB4DAA0}"/>
              </a:ext>
            </a:extLst>
          </p:cNvPr>
          <p:cNvSpPr>
            <a:spLocks noGrp="1"/>
          </p:cNvSpPr>
          <p:nvPr>
            <p:ph idx="1"/>
          </p:nvPr>
        </p:nvSpPr>
        <p:spPr/>
        <p:txBody>
          <a:bodyPr/>
          <a:lstStyle/>
          <a:p>
            <a:pPr>
              <a:defRPr/>
            </a:pPr>
            <a:r>
              <a:rPr lang="en-US" dirty="0">
                <a:latin typeface="+mj-lt"/>
              </a:rPr>
              <a:t>Denaturation and </a:t>
            </a:r>
            <a:r>
              <a:rPr lang="en-US" dirty="0" err="1">
                <a:latin typeface="+mj-lt"/>
              </a:rPr>
              <a:t>renaturation</a:t>
            </a:r>
            <a:r>
              <a:rPr lang="en-US" dirty="0">
                <a:latin typeface="+mj-lt"/>
              </a:rPr>
              <a:t> of DNA, also known as DNA hybridization, are fundamental processes that involve the separation and </a:t>
            </a:r>
            <a:r>
              <a:rPr lang="en-US" dirty="0" err="1">
                <a:latin typeface="+mj-lt"/>
              </a:rPr>
              <a:t>reassociation</a:t>
            </a:r>
            <a:r>
              <a:rPr lang="en-US" dirty="0">
                <a:latin typeface="+mj-lt"/>
              </a:rPr>
              <a:t> of the DNA double helix. </a:t>
            </a:r>
          </a:p>
          <a:p>
            <a:pPr>
              <a:defRPr/>
            </a:pPr>
            <a:r>
              <a:rPr lang="en-US" dirty="0">
                <a:latin typeface="+mj-lt"/>
              </a:rPr>
              <a:t>These processes play a crucial role in various biological techniques and applications, such as polymerase chain reaction (PCR), DNA sequencing, and DNA hybridization assays.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6F57A4FC-5670-9A33-9836-D2F5BAD47215}"/>
              </a:ext>
            </a:extLst>
          </p:cNvPr>
          <p:cNvSpPr>
            <a:spLocks noGrp="1"/>
          </p:cNvSpPr>
          <p:nvPr>
            <p:ph type="title"/>
          </p:nvPr>
        </p:nvSpPr>
        <p:spPr>
          <a:xfrm>
            <a:off x="0" y="857250"/>
            <a:ext cx="9144000" cy="849313"/>
          </a:xfrm>
        </p:spPr>
        <p:txBody>
          <a:bodyPr/>
          <a:lstStyle/>
          <a:p>
            <a:pPr algn="ctr"/>
            <a:r>
              <a:rPr lang="en-US" altLang="en-RS"/>
              <a:t>Denaturation of DNA</a:t>
            </a:r>
          </a:p>
        </p:txBody>
      </p:sp>
      <p:sp>
        <p:nvSpPr>
          <p:cNvPr id="4" name="Rectangle 3">
            <a:extLst>
              <a:ext uri="{FF2B5EF4-FFF2-40B4-BE49-F238E27FC236}">
                <a16:creationId xmlns:a16="http://schemas.microsoft.com/office/drawing/2014/main" id="{452CF4F9-6991-53D0-5A7D-F2C9B5DA733F}"/>
              </a:ext>
            </a:extLst>
          </p:cNvPr>
          <p:cNvSpPr/>
          <p:nvPr/>
        </p:nvSpPr>
        <p:spPr>
          <a:xfrm>
            <a:off x="615950" y="2116138"/>
            <a:ext cx="8075613" cy="3324225"/>
          </a:xfrm>
          <a:prstGeom prst="rect">
            <a:avLst/>
          </a:prstGeom>
        </p:spPr>
        <p:txBody>
          <a:bodyPr>
            <a:spAutoFit/>
          </a:bodyPr>
          <a:lstStyle/>
          <a:p>
            <a:pPr>
              <a:defRPr/>
            </a:pPr>
            <a:r>
              <a:rPr lang="en-US" sz="1500" dirty="0">
                <a:latin typeface="+mj-lt"/>
              </a:rPr>
              <a:t>Denaturation refers to the disruption of the hydrogen bonds and base-stacking interactions that hold the two strands of DNA together in a double helix structure. This separation of the DNA strands results in the conversion of the double-stranded DNA (</a:t>
            </a:r>
            <a:r>
              <a:rPr lang="en-US" sz="1500" dirty="0" err="1">
                <a:latin typeface="+mj-lt"/>
              </a:rPr>
              <a:t>dsDNA</a:t>
            </a:r>
            <a:r>
              <a:rPr lang="en-US" sz="1500" dirty="0">
                <a:latin typeface="+mj-lt"/>
              </a:rPr>
              <a:t>) into single-stranded DNA (</a:t>
            </a:r>
            <a:r>
              <a:rPr lang="en-US" sz="1500" dirty="0" err="1">
                <a:latin typeface="+mj-lt"/>
              </a:rPr>
              <a:t>ssDNA</a:t>
            </a:r>
            <a:r>
              <a:rPr lang="en-US" sz="1500" dirty="0">
                <a:latin typeface="+mj-lt"/>
              </a:rPr>
              <a:t>).</a:t>
            </a:r>
          </a:p>
          <a:p>
            <a:pPr>
              <a:defRPr/>
            </a:pPr>
            <a:endParaRPr lang="en-US" sz="1500" dirty="0">
              <a:latin typeface="+mj-lt"/>
            </a:endParaRPr>
          </a:p>
          <a:p>
            <a:pPr>
              <a:defRPr/>
            </a:pPr>
            <a:r>
              <a:rPr lang="en-US" sz="1500" dirty="0">
                <a:latin typeface="+mj-lt"/>
              </a:rPr>
              <a:t>Denaturation can be achieved through various methods, including:</a:t>
            </a:r>
          </a:p>
          <a:p>
            <a:pPr>
              <a:defRPr/>
            </a:pPr>
            <a:endParaRPr lang="en-US" sz="1500" dirty="0">
              <a:latin typeface="+mj-lt"/>
            </a:endParaRPr>
          </a:p>
          <a:p>
            <a:pPr marL="257175" indent="-257175">
              <a:buFont typeface="+mj-lt"/>
              <a:buAutoNum type="arabicPeriod"/>
              <a:defRPr/>
            </a:pPr>
            <a:r>
              <a:rPr lang="en-US" sz="1500" dirty="0">
                <a:latin typeface="+mj-lt"/>
              </a:rPr>
              <a:t>Heat: Raising the temperature of the DNA solution, typically above 90°C, can disrupt the hydrogen bonds between complementary base pairs, leading to the separation of the DNA strands.</a:t>
            </a:r>
          </a:p>
          <a:p>
            <a:pPr marL="257175" indent="-257175">
              <a:buFont typeface="+mj-lt"/>
              <a:buAutoNum type="arabicPeriod"/>
              <a:defRPr/>
            </a:pPr>
            <a:endParaRPr lang="en-US" sz="1500" dirty="0">
              <a:latin typeface="+mj-lt"/>
            </a:endParaRPr>
          </a:p>
          <a:p>
            <a:pPr marL="257175" indent="-257175">
              <a:buFont typeface="+mj-lt"/>
              <a:buAutoNum type="arabicPeriod"/>
              <a:defRPr/>
            </a:pPr>
            <a:r>
              <a:rPr lang="en-US" sz="1500" dirty="0">
                <a:latin typeface="+mj-lt"/>
              </a:rPr>
              <a:t>Chemical Denaturants: Certain chemicals, such as urea or </a:t>
            </a:r>
            <a:r>
              <a:rPr lang="en-US" sz="1500" dirty="0" err="1">
                <a:latin typeface="+mj-lt"/>
              </a:rPr>
              <a:t>formamide</a:t>
            </a:r>
            <a:r>
              <a:rPr lang="en-US" sz="1500" dirty="0">
                <a:latin typeface="+mj-lt"/>
              </a:rPr>
              <a:t>, can disrupt the hydrogen bonds and base-stacking interactions, facilitating the denaturation of DNA.</a:t>
            </a:r>
          </a:p>
          <a:p>
            <a:pPr marL="257175" indent="-257175">
              <a:buFont typeface="+mj-lt"/>
              <a:buAutoNum type="arabicPeriod"/>
              <a:defRPr/>
            </a:pPr>
            <a:endParaRPr lang="en-US" sz="1500" dirty="0">
              <a:latin typeface="+mj-lt"/>
            </a:endParaRPr>
          </a:p>
          <a:p>
            <a:pPr marL="257175" indent="-257175">
              <a:buFont typeface="+mj-lt"/>
              <a:buAutoNum type="arabicPeriod"/>
              <a:defRPr/>
            </a:pPr>
            <a:r>
              <a:rPr lang="en-US" sz="1500" dirty="0">
                <a:latin typeface="+mj-lt"/>
              </a:rPr>
              <a:t>Alkaline Conditions: High pH conditions, such as using a sodium hydroxide (</a:t>
            </a:r>
            <a:r>
              <a:rPr lang="en-US" sz="1500" dirty="0" err="1">
                <a:latin typeface="+mj-lt"/>
              </a:rPr>
              <a:t>NaOH</a:t>
            </a:r>
            <a:r>
              <a:rPr lang="en-US" sz="1500" dirty="0">
                <a:latin typeface="+mj-lt"/>
              </a:rPr>
              <a:t>) solution, can also cause denaturation by breaking the hydrogen bonds in DNA.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a:extLst>
              <a:ext uri="{FF2B5EF4-FFF2-40B4-BE49-F238E27FC236}">
                <a16:creationId xmlns:a16="http://schemas.microsoft.com/office/drawing/2014/main" id="{A4B07F7B-0D5F-5BA3-B465-64AE7073BF53}"/>
              </a:ext>
            </a:extLst>
          </p:cNvPr>
          <p:cNvSpPr>
            <a:spLocks noGrp="1"/>
          </p:cNvSpPr>
          <p:nvPr>
            <p:ph type="title"/>
          </p:nvPr>
        </p:nvSpPr>
        <p:spPr>
          <a:xfrm>
            <a:off x="0" y="857250"/>
            <a:ext cx="9144000" cy="849313"/>
          </a:xfrm>
        </p:spPr>
        <p:txBody>
          <a:bodyPr/>
          <a:lstStyle/>
          <a:p>
            <a:pPr algn="ctr"/>
            <a:r>
              <a:rPr lang="en-US" altLang="en-RS"/>
              <a:t>Denaturation of DNA</a:t>
            </a:r>
          </a:p>
        </p:txBody>
      </p:sp>
      <p:pic>
        <p:nvPicPr>
          <p:cNvPr id="47106" name="Picture 2">
            <a:extLst>
              <a:ext uri="{FF2B5EF4-FFF2-40B4-BE49-F238E27FC236}">
                <a16:creationId xmlns:a16="http://schemas.microsoft.com/office/drawing/2014/main" id="{E5EFD049-0F32-68F4-F805-37E695B1C6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525" y="1931988"/>
            <a:ext cx="5568950" cy="406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a:extLst>
              <a:ext uri="{FF2B5EF4-FFF2-40B4-BE49-F238E27FC236}">
                <a16:creationId xmlns:a16="http://schemas.microsoft.com/office/drawing/2014/main" id="{8EDC4EE2-21B3-0EC4-A6F5-A8DF4DDF7992}"/>
              </a:ext>
            </a:extLst>
          </p:cNvPr>
          <p:cNvSpPr>
            <a:spLocks noGrp="1"/>
          </p:cNvSpPr>
          <p:nvPr>
            <p:ph type="title"/>
          </p:nvPr>
        </p:nvSpPr>
        <p:spPr>
          <a:xfrm>
            <a:off x="0" y="857250"/>
            <a:ext cx="9144000" cy="849313"/>
          </a:xfrm>
        </p:spPr>
        <p:txBody>
          <a:bodyPr/>
          <a:lstStyle/>
          <a:p>
            <a:pPr algn="ctr"/>
            <a:r>
              <a:rPr lang="en-US" altLang="en-RS"/>
              <a:t>Renaturation (Hybridization)</a:t>
            </a:r>
          </a:p>
        </p:txBody>
      </p:sp>
      <p:sp>
        <p:nvSpPr>
          <p:cNvPr id="5" name="Rectangle 4">
            <a:extLst>
              <a:ext uri="{FF2B5EF4-FFF2-40B4-BE49-F238E27FC236}">
                <a16:creationId xmlns:a16="http://schemas.microsoft.com/office/drawing/2014/main" id="{3C5F7598-868D-9E86-01DA-82878B02EFE9}"/>
              </a:ext>
            </a:extLst>
          </p:cNvPr>
          <p:cNvSpPr/>
          <p:nvPr/>
        </p:nvSpPr>
        <p:spPr>
          <a:xfrm>
            <a:off x="635000" y="1974850"/>
            <a:ext cx="8085138" cy="4016375"/>
          </a:xfrm>
          <a:prstGeom prst="rect">
            <a:avLst/>
          </a:prstGeom>
        </p:spPr>
        <p:txBody>
          <a:bodyPr>
            <a:spAutoFit/>
          </a:bodyPr>
          <a:lstStyle/>
          <a:p>
            <a:pPr>
              <a:defRPr/>
            </a:pPr>
            <a:r>
              <a:rPr lang="en-US" sz="1500" dirty="0" err="1">
                <a:latin typeface="Calibri" panose="020F0502020204030204" pitchFamily="34" charset="0"/>
                <a:cs typeface="Calibri" panose="020F0502020204030204" pitchFamily="34" charset="0"/>
              </a:rPr>
              <a:t>Renaturation</a:t>
            </a:r>
            <a:r>
              <a:rPr lang="en-US" sz="1500" dirty="0">
                <a:latin typeface="Calibri" panose="020F0502020204030204" pitchFamily="34" charset="0"/>
                <a:cs typeface="Calibri" panose="020F0502020204030204" pitchFamily="34" charset="0"/>
              </a:rPr>
              <a:t>, also known as hybridization, is the process of </a:t>
            </a:r>
            <a:r>
              <a:rPr lang="en-US" sz="1500" dirty="0" err="1">
                <a:latin typeface="Calibri" panose="020F0502020204030204" pitchFamily="34" charset="0"/>
                <a:cs typeface="Calibri" panose="020F0502020204030204" pitchFamily="34" charset="0"/>
              </a:rPr>
              <a:t>reassociating</a:t>
            </a:r>
            <a:r>
              <a:rPr lang="en-US" sz="1500" dirty="0">
                <a:latin typeface="Calibri" panose="020F0502020204030204" pitchFamily="34" charset="0"/>
                <a:cs typeface="Calibri" panose="020F0502020204030204" pitchFamily="34" charset="0"/>
              </a:rPr>
              <a:t> the separated DNA strands to form a double-stranded DNA structure. </a:t>
            </a:r>
          </a:p>
          <a:p>
            <a:pPr>
              <a:defRPr/>
            </a:pPr>
            <a:r>
              <a:rPr lang="en-US" sz="1500" dirty="0">
                <a:latin typeface="Calibri" panose="020F0502020204030204" pitchFamily="34" charset="0"/>
                <a:cs typeface="Calibri" panose="020F0502020204030204" pitchFamily="34" charset="0"/>
              </a:rPr>
              <a:t>This </a:t>
            </a:r>
            <a:r>
              <a:rPr lang="en-US" sz="1500" dirty="0" err="1">
                <a:latin typeface="Calibri" panose="020F0502020204030204" pitchFamily="34" charset="0"/>
                <a:cs typeface="Calibri" panose="020F0502020204030204" pitchFamily="34" charset="0"/>
              </a:rPr>
              <a:t>reassociation</a:t>
            </a:r>
            <a:r>
              <a:rPr lang="en-US" sz="1500" dirty="0">
                <a:latin typeface="Calibri" panose="020F0502020204030204" pitchFamily="34" charset="0"/>
                <a:cs typeface="Calibri" panose="020F0502020204030204" pitchFamily="34" charset="0"/>
              </a:rPr>
              <a:t> occurs when the complementary sequences of the DNA strands come into contact and form hydrogen bonds to reform the double helix.</a:t>
            </a:r>
          </a:p>
          <a:p>
            <a:pPr>
              <a:defRPr/>
            </a:pPr>
            <a:endParaRPr lang="en-US" sz="1500" dirty="0">
              <a:latin typeface="Calibri" panose="020F0502020204030204" pitchFamily="34" charset="0"/>
              <a:cs typeface="Calibri" panose="020F0502020204030204" pitchFamily="34" charset="0"/>
            </a:endParaRPr>
          </a:p>
          <a:p>
            <a:pPr>
              <a:defRPr/>
            </a:pPr>
            <a:r>
              <a:rPr lang="en-US" sz="1500" dirty="0" err="1">
                <a:latin typeface="Calibri" panose="020F0502020204030204" pitchFamily="34" charset="0"/>
                <a:cs typeface="Calibri" panose="020F0502020204030204" pitchFamily="34" charset="0"/>
              </a:rPr>
              <a:t>Renaturation</a:t>
            </a:r>
            <a:r>
              <a:rPr lang="en-US" sz="1500" dirty="0">
                <a:latin typeface="Calibri" panose="020F0502020204030204" pitchFamily="34" charset="0"/>
                <a:cs typeface="Calibri" panose="020F0502020204030204" pitchFamily="34" charset="0"/>
              </a:rPr>
              <a:t> can occur under specific conditions, such as:</a:t>
            </a:r>
          </a:p>
          <a:p>
            <a:pPr>
              <a:defRPr/>
            </a:pPr>
            <a:endParaRPr lang="en-US" sz="1500" dirty="0">
              <a:latin typeface="Calibri" panose="020F0502020204030204" pitchFamily="34" charset="0"/>
              <a:cs typeface="Calibri" panose="020F0502020204030204" pitchFamily="34" charset="0"/>
            </a:endParaRPr>
          </a:p>
          <a:p>
            <a:pPr marL="342900" indent="-342900">
              <a:buFont typeface="+mj-lt"/>
              <a:buAutoNum type="arabicPeriod"/>
              <a:defRPr/>
            </a:pPr>
            <a:r>
              <a:rPr lang="en-US" sz="1500" dirty="0">
                <a:latin typeface="Calibri" panose="020F0502020204030204" pitchFamily="34" charset="0"/>
                <a:cs typeface="Calibri" panose="020F0502020204030204" pitchFamily="34" charset="0"/>
              </a:rPr>
              <a:t>Lowering the Temperature: Cooling the denatured DNA solution allows the complementary single-stranded DNA molecules to </a:t>
            </a:r>
            <a:r>
              <a:rPr lang="en-US" sz="1500" dirty="0" err="1">
                <a:latin typeface="Calibri" panose="020F0502020204030204" pitchFamily="34" charset="0"/>
                <a:cs typeface="Calibri" panose="020F0502020204030204" pitchFamily="34" charset="0"/>
              </a:rPr>
              <a:t>reassociate</a:t>
            </a:r>
            <a:r>
              <a:rPr lang="en-US" sz="1500" dirty="0">
                <a:latin typeface="Calibri" panose="020F0502020204030204" pitchFamily="34" charset="0"/>
                <a:cs typeface="Calibri" panose="020F0502020204030204" pitchFamily="34" charset="0"/>
              </a:rPr>
              <a:t>, forming a double-stranded DNA structure.</a:t>
            </a:r>
          </a:p>
          <a:p>
            <a:pPr marL="342900" indent="-342900">
              <a:buFont typeface="+mj-lt"/>
              <a:buAutoNum type="arabicPeriod"/>
              <a:defRPr/>
            </a:pPr>
            <a:endParaRPr lang="en-US" sz="1500" dirty="0">
              <a:latin typeface="Calibri" panose="020F0502020204030204" pitchFamily="34" charset="0"/>
              <a:cs typeface="Calibri" panose="020F0502020204030204" pitchFamily="34" charset="0"/>
            </a:endParaRPr>
          </a:p>
          <a:p>
            <a:pPr marL="342900" indent="-342900">
              <a:buFont typeface="+mj-lt"/>
              <a:buAutoNum type="arabicPeriod"/>
              <a:defRPr/>
            </a:pPr>
            <a:r>
              <a:rPr lang="en-US" sz="1500" dirty="0">
                <a:latin typeface="Calibri" panose="020F0502020204030204" pitchFamily="34" charset="0"/>
                <a:cs typeface="Calibri" panose="020F0502020204030204" pitchFamily="34" charset="0"/>
              </a:rPr>
              <a:t>Slow Cooling: Gradual cooling of the denatured DNA solution allows for more specific and efficient hybridization, as it gives the complementary strands more time to find and bind to each other.</a:t>
            </a:r>
          </a:p>
          <a:p>
            <a:pPr marL="342900" indent="-342900">
              <a:buFont typeface="+mj-lt"/>
              <a:buAutoNum type="arabicPeriod"/>
              <a:defRPr/>
            </a:pPr>
            <a:endParaRPr lang="en-US" sz="1500" dirty="0">
              <a:latin typeface="Calibri" panose="020F0502020204030204" pitchFamily="34" charset="0"/>
              <a:cs typeface="Calibri" panose="020F0502020204030204" pitchFamily="34" charset="0"/>
            </a:endParaRPr>
          </a:p>
          <a:p>
            <a:pPr marL="342900" indent="-342900">
              <a:buFont typeface="+mj-lt"/>
              <a:buAutoNum type="arabicPeriod"/>
              <a:defRPr/>
            </a:pPr>
            <a:r>
              <a:rPr lang="en-US" sz="1500" dirty="0">
                <a:latin typeface="Calibri" panose="020F0502020204030204" pitchFamily="34" charset="0"/>
                <a:cs typeface="Calibri" panose="020F0502020204030204" pitchFamily="34" charset="0"/>
              </a:rPr>
              <a:t>Hybridization Buffer: The use of a hybridization buffer that provides optimal conditions for </a:t>
            </a:r>
            <a:r>
              <a:rPr lang="en-US" sz="1500" dirty="0" err="1">
                <a:latin typeface="Calibri" panose="020F0502020204030204" pitchFamily="34" charset="0"/>
                <a:cs typeface="Calibri" panose="020F0502020204030204" pitchFamily="34" charset="0"/>
              </a:rPr>
              <a:t>renaturation</a:t>
            </a:r>
            <a:r>
              <a:rPr lang="en-US" sz="1500" dirty="0">
                <a:latin typeface="Calibri" panose="020F0502020204030204" pitchFamily="34" charset="0"/>
                <a:cs typeface="Calibri" panose="020F0502020204030204" pitchFamily="34" charset="0"/>
              </a:rPr>
              <a:t>, such as appropriate salt concentration and pH, can enhance the efficiency and specificity of hybridization.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a:extLst>
              <a:ext uri="{FF2B5EF4-FFF2-40B4-BE49-F238E27FC236}">
                <a16:creationId xmlns:a16="http://schemas.microsoft.com/office/drawing/2014/main" id="{5E2EF3A0-C88A-A795-AA30-99F4AB54870E}"/>
              </a:ext>
            </a:extLst>
          </p:cNvPr>
          <p:cNvSpPr>
            <a:spLocks noGrp="1"/>
          </p:cNvSpPr>
          <p:nvPr>
            <p:ph type="title"/>
          </p:nvPr>
        </p:nvSpPr>
        <p:spPr>
          <a:xfrm>
            <a:off x="0" y="857250"/>
            <a:ext cx="9144000" cy="849313"/>
          </a:xfrm>
        </p:spPr>
        <p:txBody>
          <a:bodyPr/>
          <a:lstStyle/>
          <a:p>
            <a:pPr algn="ctr"/>
            <a:r>
              <a:rPr lang="en-US" altLang="en-RS"/>
              <a:t>Renaturation (Hybridization)</a:t>
            </a:r>
          </a:p>
        </p:txBody>
      </p:sp>
      <p:pic>
        <p:nvPicPr>
          <p:cNvPr id="49154" name="Picture 3">
            <a:extLst>
              <a:ext uri="{FF2B5EF4-FFF2-40B4-BE49-F238E27FC236}">
                <a16:creationId xmlns:a16="http://schemas.microsoft.com/office/drawing/2014/main" id="{7ABB5CC5-C222-FA27-A062-FCAE3DF01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2433638"/>
            <a:ext cx="8051800" cy="317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a:extLst>
              <a:ext uri="{FF2B5EF4-FFF2-40B4-BE49-F238E27FC236}">
                <a16:creationId xmlns:a16="http://schemas.microsoft.com/office/drawing/2014/main" id="{20EF6CEB-7FBE-4BA4-C7C9-E316C8B9E71C}"/>
              </a:ext>
            </a:extLst>
          </p:cNvPr>
          <p:cNvSpPr>
            <a:spLocks noGrp="1"/>
          </p:cNvSpPr>
          <p:nvPr>
            <p:ph type="title"/>
          </p:nvPr>
        </p:nvSpPr>
        <p:spPr>
          <a:xfrm>
            <a:off x="0" y="857250"/>
            <a:ext cx="9144000" cy="849313"/>
          </a:xfrm>
        </p:spPr>
        <p:txBody>
          <a:bodyPr/>
          <a:lstStyle/>
          <a:p>
            <a:pPr algn="ctr"/>
            <a:r>
              <a:rPr lang="en-US" altLang="en-RS"/>
              <a:t>Denaturation and renaturation </a:t>
            </a:r>
          </a:p>
        </p:txBody>
      </p:sp>
      <p:sp>
        <p:nvSpPr>
          <p:cNvPr id="50178" name="Rectangle 2">
            <a:extLst>
              <a:ext uri="{FF2B5EF4-FFF2-40B4-BE49-F238E27FC236}">
                <a16:creationId xmlns:a16="http://schemas.microsoft.com/office/drawing/2014/main" id="{6F563286-F061-1DA5-1594-0D38C46720B2}"/>
              </a:ext>
            </a:extLst>
          </p:cNvPr>
          <p:cNvSpPr>
            <a:spLocks noChangeArrowheads="1"/>
          </p:cNvSpPr>
          <p:nvPr/>
        </p:nvSpPr>
        <p:spPr bwMode="auto">
          <a:xfrm>
            <a:off x="522288" y="2527300"/>
            <a:ext cx="8621712"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r>
              <a:rPr lang="en-US" altLang="en-RS" sz="1500">
                <a:latin typeface="Calibri" panose="020F0502020204030204" pitchFamily="34" charset="0"/>
                <a:cs typeface="Calibri" panose="020F0502020204030204" pitchFamily="34" charset="0"/>
              </a:rPr>
              <a:t>Renaturation is a critical process in various applications, such as DNA hybridization assays, where it allows for the detection and quantification of specific DNA sequences. </a:t>
            </a:r>
          </a:p>
          <a:p>
            <a:r>
              <a:rPr lang="en-US" altLang="en-RS" sz="1500">
                <a:latin typeface="Calibri" panose="020F0502020204030204" pitchFamily="34" charset="0"/>
                <a:cs typeface="Calibri" panose="020F0502020204030204" pitchFamily="34" charset="0"/>
              </a:rPr>
              <a:t>In PCR, renaturation occurs during the annealing step, where the primers bind to the target DNA sequences, initiating DNA amplification.</a:t>
            </a:r>
          </a:p>
          <a:p>
            <a:endParaRPr lang="en-US" altLang="en-RS" sz="1500">
              <a:latin typeface="Calibri" panose="020F0502020204030204" pitchFamily="34" charset="0"/>
              <a:cs typeface="Calibri" panose="020F0502020204030204" pitchFamily="34" charset="0"/>
            </a:endParaRPr>
          </a:p>
          <a:p>
            <a:r>
              <a:rPr lang="en-US" altLang="en-RS" sz="1500">
                <a:latin typeface="Calibri" panose="020F0502020204030204" pitchFamily="34" charset="0"/>
                <a:cs typeface="Calibri" panose="020F0502020204030204" pitchFamily="34" charset="0"/>
              </a:rPr>
              <a:t>It's important to note that the denaturation and renaturation of DNA are reversible processes. DNA can be denatured and renatured multiple times without significant damage to its structure or sequence. </a:t>
            </a:r>
          </a:p>
          <a:p>
            <a:r>
              <a:rPr lang="en-US" altLang="en-RS" sz="1500">
                <a:latin typeface="Calibri" panose="020F0502020204030204" pitchFamily="34" charset="0"/>
                <a:cs typeface="Calibri" panose="020F0502020204030204" pitchFamily="34" charset="0"/>
              </a:rPr>
              <a:t>However, extreme denaturation conditions or prolonged exposure to denaturing agents can lead to irreversible denaturation and loss of DNA functionality.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9A57BFAF-97F2-63A7-0D5B-768D4D40D3E8}"/>
              </a:ext>
            </a:extLst>
          </p:cNvPr>
          <p:cNvSpPr>
            <a:spLocks noGrp="1"/>
          </p:cNvSpPr>
          <p:nvPr>
            <p:ph type="title"/>
          </p:nvPr>
        </p:nvSpPr>
        <p:spPr/>
        <p:txBody>
          <a:bodyPr/>
          <a:lstStyle/>
          <a:p>
            <a:endParaRPr lang="sr-Latn-RS" altLang="en-RS"/>
          </a:p>
        </p:txBody>
      </p:sp>
      <p:sp>
        <p:nvSpPr>
          <p:cNvPr id="22530" name="Content Placeholder 2">
            <a:extLst>
              <a:ext uri="{FF2B5EF4-FFF2-40B4-BE49-F238E27FC236}">
                <a16:creationId xmlns:a16="http://schemas.microsoft.com/office/drawing/2014/main" id="{0F7024E9-2163-8DAB-F402-915F558662B3}"/>
              </a:ext>
            </a:extLst>
          </p:cNvPr>
          <p:cNvSpPr>
            <a:spLocks noGrp="1"/>
          </p:cNvSpPr>
          <p:nvPr>
            <p:ph idx="1"/>
          </p:nvPr>
        </p:nvSpPr>
        <p:spPr/>
        <p:txBody>
          <a:bodyPr/>
          <a:lstStyle/>
          <a:p>
            <a:endParaRPr lang="sr-Latn-RS" altLang="en-RS"/>
          </a:p>
        </p:txBody>
      </p:sp>
      <p:pic>
        <p:nvPicPr>
          <p:cNvPr id="22531" name="Picture 4" descr="Learn Denaturation and Renaturation of DNA in 3 minutes.">
            <a:extLst>
              <a:ext uri="{FF2B5EF4-FFF2-40B4-BE49-F238E27FC236}">
                <a16:creationId xmlns:a16="http://schemas.microsoft.com/office/drawing/2014/main" id="{D0897F56-3138-BCED-58C2-39C522FBA0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5555"/>
          <a:stretch>
            <a:fillRect/>
          </a:stretch>
        </p:blipFill>
        <p:spPr bwMode="auto">
          <a:xfrm>
            <a:off x="123825" y="1082675"/>
            <a:ext cx="889635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a:extLst>
              <a:ext uri="{FF2B5EF4-FFF2-40B4-BE49-F238E27FC236}">
                <a16:creationId xmlns:a16="http://schemas.microsoft.com/office/drawing/2014/main" id="{AC0889C6-2E76-6B6E-99AA-DAD8B830EA71}"/>
              </a:ext>
            </a:extLst>
          </p:cNvPr>
          <p:cNvSpPr>
            <a:spLocks noGrp="1"/>
          </p:cNvSpPr>
          <p:nvPr>
            <p:ph type="title"/>
          </p:nvPr>
        </p:nvSpPr>
        <p:spPr/>
        <p:txBody>
          <a:bodyPr/>
          <a:lstStyle/>
          <a:p>
            <a:r>
              <a:rPr lang="en-US" altLang="en-US" sz="4400" b="1" dirty="0">
                <a:solidFill>
                  <a:schemeClr val="tx1"/>
                </a:solidFill>
                <a:latin typeface="Arial" panose="020B0604020202020204" pitchFamily="34" charset="0"/>
              </a:rPr>
              <a:t>Deoxyribonucleic acid - DNA</a:t>
            </a:r>
            <a:endParaRPr lang="sr-Latn-RS" altLang="en-RS" sz="4400" dirty="0"/>
          </a:p>
        </p:txBody>
      </p:sp>
      <p:sp>
        <p:nvSpPr>
          <p:cNvPr id="43010" name="Content Placeholder 2">
            <a:extLst>
              <a:ext uri="{FF2B5EF4-FFF2-40B4-BE49-F238E27FC236}">
                <a16:creationId xmlns:a16="http://schemas.microsoft.com/office/drawing/2014/main" id="{3E18CC5C-124D-690C-0736-0F267AA62C7B}"/>
              </a:ext>
            </a:extLst>
          </p:cNvPr>
          <p:cNvSpPr>
            <a:spLocks noGrp="1"/>
          </p:cNvSpPr>
          <p:nvPr>
            <p:ph idx="1"/>
          </p:nvPr>
        </p:nvSpPr>
        <p:spPr/>
        <p:txBody>
          <a:bodyPr/>
          <a:lstStyle/>
          <a:p>
            <a:r>
              <a:rPr lang="en-US" altLang="en-RS">
                <a:latin typeface="Arial" panose="020B0604020202020204" pitchFamily="34" charset="0"/>
                <a:cs typeface="Arial" panose="020B0604020202020204" pitchFamily="34" charset="0"/>
              </a:rPr>
              <a:t>DNA, short for deoxyribonucleic acid, is a molecule found in all living organisms. It carries the genetic information that determines the characteristics and traits of an organism. </a:t>
            </a:r>
          </a:p>
          <a:p>
            <a:r>
              <a:rPr lang="en-US" altLang="en-RS">
                <a:latin typeface="Arial" panose="020B0604020202020204" pitchFamily="34" charset="0"/>
                <a:cs typeface="Arial" panose="020B0604020202020204" pitchFamily="34" charset="0"/>
              </a:rPr>
              <a:t>DNA is often referred to as the "building block of life" due to its central role in heredity and the transmission of genetic information from one generation to the next.</a:t>
            </a:r>
          </a:p>
          <a:p>
            <a:endParaRPr lang="sr-Latn-RS" altLang="en-RS">
              <a:latin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ontent Placeholder 2">
            <a:extLst>
              <a:ext uri="{FF2B5EF4-FFF2-40B4-BE49-F238E27FC236}">
                <a16:creationId xmlns:a16="http://schemas.microsoft.com/office/drawing/2014/main" id="{28C71DA6-71DF-C3DA-F4F3-D6C835B9A658}"/>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p>
          <a:p>
            <a:pPr marL="0" indent="0">
              <a:buFont typeface="Wingdings 2" pitchFamily="2" charset="2"/>
              <a:buNone/>
            </a:pPr>
            <a:endParaRPr lang="en-US" altLang="en-RS"/>
          </a:p>
          <a:p>
            <a:pPr marL="0" indent="0">
              <a:buFont typeface="Wingdings 2" pitchFamily="2" charset="2"/>
              <a:buNone/>
            </a:pPr>
            <a:endParaRPr lang="en-US" altLang="en-RS"/>
          </a:p>
        </p:txBody>
      </p:sp>
      <p:sp>
        <p:nvSpPr>
          <p:cNvPr id="51202" name="Title 1">
            <a:extLst>
              <a:ext uri="{FF2B5EF4-FFF2-40B4-BE49-F238E27FC236}">
                <a16:creationId xmlns:a16="http://schemas.microsoft.com/office/drawing/2014/main" id="{834ABA8C-B999-FBF7-211A-55B50B4FE946}"/>
              </a:ext>
            </a:extLst>
          </p:cNvPr>
          <p:cNvSpPr txBox="1">
            <a:spLocks noChangeArrowheads="1"/>
          </p:cNvSpPr>
          <p:nvPr/>
        </p:nvSpPr>
        <p:spPr bwMode="auto">
          <a:xfrm>
            <a:off x="-26988" y="654050"/>
            <a:ext cx="9144001"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4400" b="1" dirty="0">
                <a:latin typeface="Calibri" panose="020F0502020204030204" pitchFamily="34" charset="0"/>
              </a:rPr>
              <a:t>Ribonucleic acid - RNA</a:t>
            </a:r>
          </a:p>
        </p:txBody>
      </p:sp>
      <p:sp>
        <p:nvSpPr>
          <p:cNvPr id="5" name="Rectangle 4">
            <a:extLst>
              <a:ext uri="{FF2B5EF4-FFF2-40B4-BE49-F238E27FC236}">
                <a16:creationId xmlns:a16="http://schemas.microsoft.com/office/drawing/2014/main" id="{CE48D6AF-A7E1-9DB9-BA82-844532C5C6FE}"/>
              </a:ext>
            </a:extLst>
          </p:cNvPr>
          <p:cNvSpPr/>
          <p:nvPr/>
        </p:nvSpPr>
        <p:spPr>
          <a:xfrm>
            <a:off x="381000" y="1738313"/>
            <a:ext cx="5257800" cy="5262562"/>
          </a:xfrm>
          <a:prstGeom prst="rect">
            <a:avLst/>
          </a:prstGeom>
        </p:spPr>
        <p:txBody>
          <a:bodyPr>
            <a:spAutoFit/>
          </a:bodyPr>
          <a:lstStyle/>
          <a:p>
            <a:pPr marL="285750" indent="-285750">
              <a:buFont typeface="Arial" panose="020B0604020202020204" pitchFamily="34" charset="0"/>
              <a:buChar char="•"/>
              <a:defRPr/>
            </a:pPr>
            <a:r>
              <a:rPr lang="en-US" sz="1600" dirty="0">
                <a:latin typeface="Arial" panose="020B0604020202020204" pitchFamily="34" charset="0"/>
                <a:cs typeface="Arial" panose="020B0604020202020204" pitchFamily="34" charset="0"/>
              </a:rPr>
              <a:t>RNA (ribonucleic acid) is a single-stranded nucleic acid molecule that plays a crucial role in gene expression and protein synthesis. </a:t>
            </a:r>
          </a:p>
          <a:p>
            <a:pPr>
              <a:defRP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US" sz="1600" dirty="0">
                <a:latin typeface="Arial" panose="020B0604020202020204" pitchFamily="34" charset="0"/>
                <a:cs typeface="Arial" panose="020B0604020202020204" pitchFamily="34" charset="0"/>
              </a:rPr>
              <a:t>The structure of an RNA molecule:</a:t>
            </a:r>
          </a:p>
          <a:p>
            <a:pPr>
              <a:defRPr/>
            </a:pPr>
            <a:endParaRPr lang="en-US" sz="1600" dirty="0">
              <a:latin typeface="Arial" panose="020B0604020202020204" pitchFamily="34" charset="0"/>
              <a:cs typeface="Arial" panose="020B0604020202020204" pitchFamily="34" charset="0"/>
            </a:endParaRPr>
          </a:p>
          <a:p>
            <a:pPr>
              <a:defRPr/>
            </a:pPr>
            <a:r>
              <a:rPr lang="en-US" sz="1600" dirty="0">
                <a:latin typeface="Arial" panose="020B0604020202020204" pitchFamily="34" charset="0"/>
                <a:cs typeface="Arial" panose="020B0604020202020204" pitchFamily="34" charset="0"/>
              </a:rPr>
              <a:t>Nucleotides: Like DNA, RNA is composed of nucleotides. Each nucleotide consists of three components: a sugar molecule called </a:t>
            </a:r>
            <a:r>
              <a:rPr lang="en-US" sz="1600" b="1" dirty="0">
                <a:latin typeface="Arial" panose="020B0604020202020204" pitchFamily="34" charset="0"/>
                <a:cs typeface="Arial" panose="020B0604020202020204" pitchFamily="34" charset="0"/>
              </a:rPr>
              <a:t>ribose</a:t>
            </a:r>
            <a:r>
              <a:rPr lang="en-US" sz="1600" dirty="0">
                <a:latin typeface="Arial" panose="020B0604020202020204" pitchFamily="34" charset="0"/>
                <a:cs typeface="Arial" panose="020B0604020202020204" pitchFamily="34" charset="0"/>
              </a:rPr>
              <a:t>, a </a:t>
            </a:r>
            <a:r>
              <a:rPr lang="en-US" sz="1600" b="1" dirty="0">
                <a:latin typeface="Arial" panose="020B0604020202020204" pitchFamily="34" charset="0"/>
                <a:cs typeface="Arial" panose="020B0604020202020204" pitchFamily="34" charset="0"/>
              </a:rPr>
              <a:t>phosphate group</a:t>
            </a:r>
            <a:r>
              <a:rPr lang="en-US" sz="1600" dirty="0">
                <a:latin typeface="Arial" panose="020B0604020202020204" pitchFamily="34" charset="0"/>
                <a:cs typeface="Arial" panose="020B0604020202020204" pitchFamily="34" charset="0"/>
              </a:rPr>
              <a:t>, and a </a:t>
            </a:r>
            <a:r>
              <a:rPr lang="en-US" sz="1600" b="1" dirty="0">
                <a:latin typeface="Arial" panose="020B0604020202020204" pitchFamily="34" charset="0"/>
                <a:cs typeface="Arial" panose="020B0604020202020204" pitchFamily="34" charset="0"/>
              </a:rPr>
              <a:t>nitrogenous base</a:t>
            </a:r>
            <a:r>
              <a:rPr lang="en-US" sz="1600" dirty="0">
                <a:latin typeface="Arial" panose="020B0604020202020204" pitchFamily="34" charset="0"/>
                <a:cs typeface="Arial" panose="020B0604020202020204" pitchFamily="34" charset="0"/>
              </a:rPr>
              <a:t>. The four nitrogenous bases found in RNA are adenine (A), cytosine (C), guanine (G), and uracil (U). Uracil replaces thymine (T) found in DNA.</a:t>
            </a:r>
          </a:p>
          <a:p>
            <a:pPr>
              <a:defRPr/>
            </a:pPr>
            <a:endParaRPr lang="en-US" sz="1600" dirty="0">
              <a:latin typeface="Arial" panose="020B0604020202020204" pitchFamily="34" charset="0"/>
              <a:cs typeface="Arial" panose="020B0604020202020204" pitchFamily="34" charset="0"/>
            </a:endParaRPr>
          </a:p>
          <a:p>
            <a:pPr>
              <a:defRPr/>
            </a:pPr>
            <a:r>
              <a:rPr lang="en-US" sz="1600" dirty="0">
                <a:latin typeface="Arial" panose="020B0604020202020204" pitchFamily="34" charset="0"/>
                <a:cs typeface="Arial" panose="020B0604020202020204" pitchFamily="34" charset="0"/>
              </a:rPr>
              <a:t>Sugar-phosphate backbone: The ribose sugar molecules and phosphate groups form a backbone, creating a linear structure for the RNA molecule. The phosphate groups link the 3' carbon of one ribose sugar to the 5' carbon of the next ribose sugar, creating a continuous chain.</a:t>
            </a:r>
          </a:p>
          <a:p>
            <a:pPr>
              <a:defRPr/>
            </a:pPr>
            <a:endParaRPr lang="en-US" sz="1600" dirty="0">
              <a:latin typeface="Arial" panose="020B0604020202020204" pitchFamily="34" charset="0"/>
              <a:cs typeface="Arial" panose="020B0604020202020204" pitchFamily="34" charset="0"/>
            </a:endParaRPr>
          </a:p>
        </p:txBody>
      </p:sp>
      <p:pic>
        <p:nvPicPr>
          <p:cNvPr id="51204" name="Picture 9">
            <a:extLst>
              <a:ext uri="{FF2B5EF4-FFF2-40B4-BE49-F238E27FC236}">
                <a16:creationId xmlns:a16="http://schemas.microsoft.com/office/drawing/2014/main" id="{FF55FF18-BE4E-1E0C-A3AD-7622F7C716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5625" y="1874838"/>
            <a:ext cx="3508375" cy="353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ontent Placeholder 2">
            <a:extLst>
              <a:ext uri="{FF2B5EF4-FFF2-40B4-BE49-F238E27FC236}">
                <a16:creationId xmlns:a16="http://schemas.microsoft.com/office/drawing/2014/main" id="{F5F28121-76C8-741C-0F29-C631A52F0805}"/>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latin typeface="Arial" panose="020B0604020202020204" pitchFamily="34" charset="0"/>
              <a:cs typeface="Arial" panose="020B0604020202020204" pitchFamily="34" charset="0"/>
            </a:endParaRPr>
          </a:p>
          <a:p>
            <a:pPr marL="0" indent="0">
              <a:buFont typeface="Wingdings 2" pitchFamily="2" charset="2"/>
              <a:buNone/>
            </a:pPr>
            <a:endParaRPr lang="en-US" altLang="en-RS">
              <a:latin typeface="Arial" panose="020B0604020202020204" pitchFamily="34" charset="0"/>
              <a:cs typeface="Arial" panose="020B0604020202020204" pitchFamily="34" charset="0"/>
            </a:endParaRPr>
          </a:p>
          <a:p>
            <a:pPr marL="0" indent="0">
              <a:buFont typeface="Wingdings 2" pitchFamily="2" charset="2"/>
              <a:buNone/>
            </a:pPr>
            <a:endParaRPr lang="en-US" altLang="en-RS">
              <a:latin typeface="Arial" panose="020B0604020202020204" pitchFamily="34" charset="0"/>
              <a:cs typeface="Arial" panose="020B0604020202020204" pitchFamily="34" charset="0"/>
            </a:endParaRPr>
          </a:p>
        </p:txBody>
      </p:sp>
      <p:sp>
        <p:nvSpPr>
          <p:cNvPr id="52226" name="Title 1">
            <a:extLst>
              <a:ext uri="{FF2B5EF4-FFF2-40B4-BE49-F238E27FC236}">
                <a16:creationId xmlns:a16="http://schemas.microsoft.com/office/drawing/2014/main" id="{0EE344CA-AF51-1C3F-15F2-B64F0AC9CB82}"/>
              </a:ext>
            </a:extLst>
          </p:cNvPr>
          <p:cNvSpPr txBox="1">
            <a:spLocks noChangeArrowheads="1"/>
          </p:cNvSpPr>
          <p:nvPr/>
        </p:nvSpPr>
        <p:spPr bwMode="auto">
          <a:xfrm>
            <a:off x="0" y="857250"/>
            <a:ext cx="91440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3600" dirty="0">
                <a:latin typeface="Calibri" panose="020F0502020204030204" pitchFamily="34" charset="0"/>
              </a:rPr>
              <a:t>RNA: structure</a:t>
            </a:r>
          </a:p>
        </p:txBody>
      </p:sp>
      <p:sp>
        <p:nvSpPr>
          <p:cNvPr id="52227" name="Rectangle 4">
            <a:extLst>
              <a:ext uri="{FF2B5EF4-FFF2-40B4-BE49-F238E27FC236}">
                <a16:creationId xmlns:a16="http://schemas.microsoft.com/office/drawing/2014/main" id="{D903DD24-0747-9275-58C2-DAEA9482F85C}"/>
              </a:ext>
            </a:extLst>
          </p:cNvPr>
          <p:cNvSpPr>
            <a:spLocks noChangeArrowheads="1"/>
          </p:cNvSpPr>
          <p:nvPr/>
        </p:nvSpPr>
        <p:spPr bwMode="auto">
          <a:xfrm>
            <a:off x="187325" y="1738313"/>
            <a:ext cx="8493125"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buFont typeface="Arial" panose="020B0604020202020204" pitchFamily="34" charset="0"/>
              <a:buChar char="•"/>
            </a:pPr>
            <a:r>
              <a:rPr lang="en-US" altLang="en-RS" sz="1800">
                <a:latin typeface="Arial" panose="020B0604020202020204" pitchFamily="34" charset="0"/>
                <a:cs typeface="Arial" panose="020B0604020202020204" pitchFamily="34" charset="0"/>
              </a:rPr>
              <a:t>The single-stranded RNA molecule can fold upon itself, forming secondary structures. These structures are stabilized by hydrogen bonds between complementary base pairs within the molecule. </a:t>
            </a:r>
          </a:p>
          <a:p>
            <a:pPr>
              <a:buFont typeface="Arial" panose="020B0604020202020204" pitchFamily="34" charset="0"/>
              <a:buChar char="•"/>
            </a:pPr>
            <a:r>
              <a:rPr lang="en-US" altLang="en-RS" sz="1800">
                <a:latin typeface="Arial" panose="020B0604020202020204" pitchFamily="34" charset="0"/>
                <a:cs typeface="Arial" panose="020B0604020202020204" pitchFamily="34" charset="0"/>
              </a:rPr>
              <a:t>In some cases, RNA molecules can also adopt complex three-dimensional structures, known as tertiary structures. These structures are formed by interactions between distant parts of the RNA molecule. Tertiary structure is critical for the function of tRNA molecules.</a:t>
            </a:r>
          </a:p>
        </p:txBody>
      </p:sp>
      <p:pic>
        <p:nvPicPr>
          <p:cNvPr id="52228" name="Picture 5">
            <a:extLst>
              <a:ext uri="{FF2B5EF4-FFF2-40B4-BE49-F238E27FC236}">
                <a16:creationId xmlns:a16="http://schemas.microsoft.com/office/drawing/2014/main" id="{D10BBF0F-DE2E-5419-4A86-AC397BA3A9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4519613"/>
            <a:ext cx="4295775" cy="203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ontent Placeholder 2">
            <a:extLst>
              <a:ext uri="{FF2B5EF4-FFF2-40B4-BE49-F238E27FC236}">
                <a16:creationId xmlns:a16="http://schemas.microsoft.com/office/drawing/2014/main" id="{79856D2D-1A69-58E4-9BE0-293125867615}"/>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p>
          <a:p>
            <a:pPr marL="0" indent="0">
              <a:buFont typeface="Wingdings 2" pitchFamily="2" charset="2"/>
              <a:buNone/>
            </a:pPr>
            <a:endParaRPr lang="en-US" altLang="en-RS"/>
          </a:p>
          <a:p>
            <a:pPr marL="0" indent="0">
              <a:buFont typeface="Wingdings 2" pitchFamily="2" charset="2"/>
              <a:buNone/>
            </a:pPr>
            <a:endParaRPr lang="en-US" altLang="en-RS"/>
          </a:p>
        </p:txBody>
      </p:sp>
      <p:sp>
        <p:nvSpPr>
          <p:cNvPr id="53250" name="Title 1">
            <a:extLst>
              <a:ext uri="{FF2B5EF4-FFF2-40B4-BE49-F238E27FC236}">
                <a16:creationId xmlns:a16="http://schemas.microsoft.com/office/drawing/2014/main" id="{BF97665C-7732-7F00-0E60-C2B33549DB80}"/>
              </a:ext>
            </a:extLst>
          </p:cNvPr>
          <p:cNvSpPr txBox="1">
            <a:spLocks noChangeArrowheads="1"/>
          </p:cNvSpPr>
          <p:nvPr/>
        </p:nvSpPr>
        <p:spPr bwMode="auto">
          <a:xfrm>
            <a:off x="0" y="857250"/>
            <a:ext cx="91440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3300">
                <a:latin typeface="Calibri" panose="020F0502020204030204" pitchFamily="34" charset="0"/>
              </a:rPr>
              <a:t>Types of RNA molecules </a:t>
            </a:r>
          </a:p>
        </p:txBody>
      </p:sp>
      <p:sp>
        <p:nvSpPr>
          <p:cNvPr id="5" name="Rectangle 4">
            <a:extLst>
              <a:ext uri="{FF2B5EF4-FFF2-40B4-BE49-F238E27FC236}">
                <a16:creationId xmlns:a16="http://schemas.microsoft.com/office/drawing/2014/main" id="{292305F9-68FA-A8CD-C08D-A058D28CEEB8}"/>
              </a:ext>
            </a:extLst>
          </p:cNvPr>
          <p:cNvSpPr/>
          <p:nvPr/>
        </p:nvSpPr>
        <p:spPr>
          <a:xfrm>
            <a:off x="609600" y="2308225"/>
            <a:ext cx="7772400" cy="3478213"/>
          </a:xfrm>
          <a:prstGeom prst="rect">
            <a:avLst/>
          </a:prstGeom>
        </p:spPr>
        <p:txBody>
          <a:bodyPr>
            <a:spAutoFit/>
          </a:bodyPr>
          <a:lstStyle/>
          <a:p>
            <a:pPr marL="342900" indent="-342900">
              <a:buFont typeface="Arial" panose="020B0604020202020204" pitchFamily="34" charset="0"/>
              <a:buChar char="•"/>
              <a:defRPr/>
            </a:pPr>
            <a:r>
              <a:rPr lang="en-US" sz="2000" dirty="0">
                <a:latin typeface="Arial" panose="020B0604020202020204" pitchFamily="34" charset="0"/>
                <a:cs typeface="Arial" panose="020B0604020202020204" pitchFamily="34" charset="0"/>
              </a:rPr>
              <a:t>There are several different types of RNA molecules that play various roles in gene expression and protein synthesis. </a:t>
            </a:r>
          </a:p>
          <a:p>
            <a:pPr>
              <a:defRPr/>
            </a:pPr>
            <a:endParaRPr lang="en-US" sz="2000" dirty="0">
              <a:latin typeface="Arial" panose="020B0604020202020204" pitchFamily="34" charset="0"/>
              <a:cs typeface="Arial" panose="020B0604020202020204" pitchFamily="34" charset="0"/>
            </a:endParaRPr>
          </a:p>
          <a:p>
            <a:pPr>
              <a:defRPr/>
            </a:pPr>
            <a:r>
              <a:rPr lang="en-US" sz="2000" dirty="0">
                <a:latin typeface="Arial" panose="020B0604020202020204" pitchFamily="34" charset="0"/>
                <a:cs typeface="Arial" panose="020B0604020202020204" pitchFamily="34" charset="0"/>
              </a:rPr>
              <a:t>1. </a:t>
            </a:r>
            <a:r>
              <a:rPr lang="en-US" sz="2000" b="1" dirty="0">
                <a:latin typeface="Arial" panose="020B0604020202020204" pitchFamily="34" charset="0"/>
                <a:cs typeface="Arial" panose="020B0604020202020204" pitchFamily="34" charset="0"/>
              </a:rPr>
              <a:t>Messenger RNA (mRNA)</a:t>
            </a:r>
            <a:r>
              <a:rPr lang="en-US" sz="2000" dirty="0">
                <a:latin typeface="Arial" panose="020B0604020202020204" pitchFamily="34" charset="0"/>
                <a:cs typeface="Arial" panose="020B0604020202020204" pitchFamily="34" charset="0"/>
              </a:rPr>
              <a:t>: mRNA carries the genetic information from DNA to the ribosomes in the cytoplasm. It is synthesized during transcription and serves as a template for protein synthesis during translation. mRNA molecules are transcribed from specific genes and contain the coding sequences (exons) that are translated into proteins.</a:t>
            </a:r>
          </a:p>
          <a:p>
            <a:pPr>
              <a:defRPr/>
            </a:pPr>
            <a:endParaRPr lang="en-US" sz="2000" dirty="0">
              <a:latin typeface="Arial" panose="020B0604020202020204" pitchFamily="34" charset="0"/>
              <a:cs typeface="Arial" panose="020B0604020202020204" pitchFamily="34" charset="0"/>
            </a:endParaRPr>
          </a:p>
          <a:p>
            <a:pPr>
              <a:defRPr/>
            </a:pPr>
            <a:endParaRPr lang="en-US" sz="2000" dirty="0">
              <a:latin typeface="Arial" panose="020B0604020202020204" pitchFamily="34" charset="0"/>
              <a:cs typeface="Arial" panose="020B0604020202020204" pitchFamily="34" charset="0"/>
            </a:endParaRPr>
          </a:p>
        </p:txBody>
      </p:sp>
      <p:pic>
        <p:nvPicPr>
          <p:cNvPr id="53252" name="Picture 1">
            <a:extLst>
              <a:ext uri="{FF2B5EF4-FFF2-40B4-BE49-F238E27FC236}">
                <a16:creationId xmlns:a16="http://schemas.microsoft.com/office/drawing/2014/main" id="{93D8D39A-2720-AA19-E4D4-1A216E124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6812" r="54080"/>
          <a:stretch>
            <a:fillRect/>
          </a:stretch>
        </p:blipFill>
        <p:spPr bwMode="auto">
          <a:xfrm>
            <a:off x="2743200" y="5257800"/>
            <a:ext cx="361632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2">
            <a:extLst>
              <a:ext uri="{FF2B5EF4-FFF2-40B4-BE49-F238E27FC236}">
                <a16:creationId xmlns:a16="http://schemas.microsoft.com/office/drawing/2014/main" id="{0F859365-2A93-37B5-4076-620F7A0D1225}"/>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p>
          <a:p>
            <a:pPr marL="0" indent="0">
              <a:buFont typeface="Wingdings 2" pitchFamily="2" charset="2"/>
              <a:buNone/>
            </a:pPr>
            <a:endParaRPr lang="en-US" altLang="en-RS"/>
          </a:p>
          <a:p>
            <a:pPr marL="0" indent="0">
              <a:buFont typeface="Wingdings 2" pitchFamily="2" charset="2"/>
              <a:buNone/>
            </a:pPr>
            <a:endParaRPr lang="en-US" altLang="en-RS"/>
          </a:p>
        </p:txBody>
      </p:sp>
      <p:sp>
        <p:nvSpPr>
          <p:cNvPr id="54274" name="Title 1">
            <a:extLst>
              <a:ext uri="{FF2B5EF4-FFF2-40B4-BE49-F238E27FC236}">
                <a16:creationId xmlns:a16="http://schemas.microsoft.com/office/drawing/2014/main" id="{F0071FDC-F82D-B0BC-1C87-7A9641C2D964}"/>
              </a:ext>
            </a:extLst>
          </p:cNvPr>
          <p:cNvSpPr txBox="1">
            <a:spLocks noChangeArrowheads="1"/>
          </p:cNvSpPr>
          <p:nvPr/>
        </p:nvSpPr>
        <p:spPr bwMode="auto">
          <a:xfrm>
            <a:off x="0" y="857250"/>
            <a:ext cx="91440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3300">
                <a:latin typeface="Calibri" panose="020F0502020204030204" pitchFamily="34" charset="0"/>
              </a:rPr>
              <a:t>Types of RNA molecules </a:t>
            </a:r>
          </a:p>
        </p:txBody>
      </p:sp>
      <p:sp>
        <p:nvSpPr>
          <p:cNvPr id="54275" name="Rectangle 4">
            <a:extLst>
              <a:ext uri="{FF2B5EF4-FFF2-40B4-BE49-F238E27FC236}">
                <a16:creationId xmlns:a16="http://schemas.microsoft.com/office/drawing/2014/main" id="{3B9C1A32-CCF8-5085-F354-942512091650}"/>
              </a:ext>
            </a:extLst>
          </p:cNvPr>
          <p:cNvSpPr>
            <a:spLocks noChangeArrowheads="1"/>
          </p:cNvSpPr>
          <p:nvPr/>
        </p:nvSpPr>
        <p:spPr bwMode="auto">
          <a:xfrm>
            <a:off x="685800" y="1785938"/>
            <a:ext cx="75438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endParaRPr lang="en-US" altLang="en-RS" sz="2000">
              <a:latin typeface="Arial" panose="020B0604020202020204" pitchFamily="34" charset="0"/>
              <a:cs typeface="Arial" panose="020B0604020202020204" pitchFamily="34" charset="0"/>
            </a:endParaRPr>
          </a:p>
          <a:p>
            <a:r>
              <a:rPr lang="en-US" altLang="en-RS" sz="2000">
                <a:latin typeface="Arial" panose="020B0604020202020204" pitchFamily="34" charset="0"/>
                <a:cs typeface="Arial" panose="020B0604020202020204" pitchFamily="34" charset="0"/>
              </a:rPr>
              <a:t>2. </a:t>
            </a:r>
            <a:r>
              <a:rPr lang="en-US" altLang="en-RS" sz="2000" b="1">
                <a:latin typeface="Arial" panose="020B0604020202020204" pitchFamily="34" charset="0"/>
                <a:cs typeface="Arial" panose="020B0604020202020204" pitchFamily="34" charset="0"/>
              </a:rPr>
              <a:t>Transfer RNA (tRNA)</a:t>
            </a:r>
            <a:r>
              <a:rPr lang="en-US" altLang="en-RS" sz="2000">
                <a:latin typeface="Arial" panose="020B0604020202020204" pitchFamily="34" charset="0"/>
                <a:cs typeface="Arial" panose="020B0604020202020204" pitchFamily="34" charset="0"/>
              </a:rPr>
              <a:t>: tRNA molecules are responsible for carrying specific amino acids to the ribosomes during translation. Each tRNA molecule has an anticodon, a sequence of three nucleotides that is complementary to a specific codon on the mRNA. The anticodon of tRNA pairs with the codon on the mRNA, ensuring the correct amino acid is added to the growing polypeptide chain.</a:t>
            </a:r>
          </a:p>
        </p:txBody>
      </p:sp>
      <p:pic>
        <p:nvPicPr>
          <p:cNvPr id="54276" name="Picture 1">
            <a:extLst>
              <a:ext uri="{FF2B5EF4-FFF2-40B4-BE49-F238E27FC236}">
                <a16:creationId xmlns:a16="http://schemas.microsoft.com/office/drawing/2014/main" id="{1283E3CD-F5E8-92C1-B72D-B844900493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7589" t="4900"/>
          <a:stretch>
            <a:fillRect/>
          </a:stretch>
        </p:blipFill>
        <p:spPr bwMode="auto">
          <a:xfrm>
            <a:off x="3497263" y="4487863"/>
            <a:ext cx="1920875"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2">
            <a:extLst>
              <a:ext uri="{FF2B5EF4-FFF2-40B4-BE49-F238E27FC236}">
                <a16:creationId xmlns:a16="http://schemas.microsoft.com/office/drawing/2014/main" id="{00BB9CE0-B094-4A33-18EC-164E4993BB06}"/>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p>
          <a:p>
            <a:pPr marL="0" indent="0">
              <a:buFont typeface="Wingdings 2" pitchFamily="2" charset="2"/>
              <a:buNone/>
            </a:pPr>
            <a:endParaRPr lang="en-US" altLang="en-RS"/>
          </a:p>
          <a:p>
            <a:pPr marL="0" indent="0">
              <a:buFont typeface="Wingdings 2" pitchFamily="2" charset="2"/>
              <a:buNone/>
            </a:pPr>
            <a:endParaRPr lang="en-US" altLang="en-RS"/>
          </a:p>
        </p:txBody>
      </p:sp>
      <p:sp>
        <p:nvSpPr>
          <p:cNvPr id="55298" name="Title 1">
            <a:extLst>
              <a:ext uri="{FF2B5EF4-FFF2-40B4-BE49-F238E27FC236}">
                <a16:creationId xmlns:a16="http://schemas.microsoft.com/office/drawing/2014/main" id="{3D61116C-CB32-3B62-612C-F86720446EDE}"/>
              </a:ext>
            </a:extLst>
          </p:cNvPr>
          <p:cNvSpPr txBox="1">
            <a:spLocks noChangeArrowheads="1"/>
          </p:cNvSpPr>
          <p:nvPr/>
        </p:nvSpPr>
        <p:spPr bwMode="auto">
          <a:xfrm>
            <a:off x="0" y="857250"/>
            <a:ext cx="91440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3300">
                <a:latin typeface="Calibri" panose="020F0502020204030204" pitchFamily="34" charset="0"/>
              </a:rPr>
              <a:t>Types of RNA molecules </a:t>
            </a:r>
          </a:p>
        </p:txBody>
      </p:sp>
      <p:sp>
        <p:nvSpPr>
          <p:cNvPr id="55299" name="Rectangle 4">
            <a:extLst>
              <a:ext uri="{FF2B5EF4-FFF2-40B4-BE49-F238E27FC236}">
                <a16:creationId xmlns:a16="http://schemas.microsoft.com/office/drawing/2014/main" id="{146B9980-119B-5FF6-FBB0-5E4BC6DEE79C}"/>
              </a:ext>
            </a:extLst>
          </p:cNvPr>
          <p:cNvSpPr>
            <a:spLocks noChangeArrowheads="1"/>
          </p:cNvSpPr>
          <p:nvPr/>
        </p:nvSpPr>
        <p:spPr bwMode="auto">
          <a:xfrm>
            <a:off x="533400" y="1738313"/>
            <a:ext cx="83058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endParaRPr lang="en-US" altLang="en-RS" sz="2000">
              <a:latin typeface="Arial" panose="020B0604020202020204" pitchFamily="34" charset="0"/>
              <a:cs typeface="Arial" panose="020B0604020202020204" pitchFamily="34" charset="0"/>
            </a:endParaRPr>
          </a:p>
          <a:p>
            <a:r>
              <a:rPr lang="en-US" altLang="en-RS" sz="2000">
                <a:latin typeface="Arial" panose="020B0604020202020204" pitchFamily="34" charset="0"/>
                <a:cs typeface="Arial" panose="020B0604020202020204" pitchFamily="34" charset="0"/>
              </a:rPr>
              <a:t>3. </a:t>
            </a:r>
            <a:r>
              <a:rPr lang="en-US" altLang="en-RS" sz="2000" b="1">
                <a:latin typeface="Arial" panose="020B0604020202020204" pitchFamily="34" charset="0"/>
                <a:cs typeface="Arial" panose="020B0604020202020204" pitchFamily="34" charset="0"/>
              </a:rPr>
              <a:t>Ribosomal RNA (rRNA): </a:t>
            </a:r>
            <a:r>
              <a:rPr lang="en-US" altLang="en-RS" sz="2000">
                <a:latin typeface="Arial" panose="020B0604020202020204" pitchFamily="34" charset="0"/>
                <a:cs typeface="Arial" panose="020B0604020202020204" pitchFamily="34" charset="0"/>
              </a:rPr>
              <a:t>rRNA is a major component of ribosomes, the cellular machinery responsible for protein synthesis. It makes up the structural framework of ribosomes and facilitates the interaction between mRNA and tRNA during translation. rRNA molecules also have catalytic activity, aiding in the formation of peptide bonds between amino acids.</a:t>
            </a:r>
          </a:p>
        </p:txBody>
      </p:sp>
      <p:pic>
        <p:nvPicPr>
          <p:cNvPr id="55300" name="Picture 1">
            <a:extLst>
              <a:ext uri="{FF2B5EF4-FFF2-40B4-BE49-F238E27FC236}">
                <a16:creationId xmlns:a16="http://schemas.microsoft.com/office/drawing/2014/main" id="{DDC0F2AA-FA5C-B06C-0568-D186175AA6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2754" t="2" r="28745" b="4826"/>
          <a:stretch>
            <a:fillRect/>
          </a:stretch>
        </p:blipFill>
        <p:spPr bwMode="auto">
          <a:xfrm>
            <a:off x="3200400" y="4181475"/>
            <a:ext cx="243840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Content Placeholder 2">
            <a:extLst>
              <a:ext uri="{FF2B5EF4-FFF2-40B4-BE49-F238E27FC236}">
                <a16:creationId xmlns:a16="http://schemas.microsoft.com/office/drawing/2014/main" id="{98E87764-F564-D3C3-CE80-6114EF5439E5}"/>
              </a:ext>
            </a:extLst>
          </p:cNvPr>
          <p:cNvSpPr>
            <a:spLocks noGrp="1"/>
          </p:cNvSpPr>
          <p:nvPr>
            <p:ph idx="1"/>
          </p:nvPr>
        </p:nvSpPr>
        <p:spPr>
          <a:xfrm>
            <a:off x="85725" y="1785938"/>
            <a:ext cx="8963025" cy="4081462"/>
          </a:xfrm>
        </p:spPr>
        <p:txBody>
          <a:bodyPr/>
          <a:lstStyle/>
          <a:p>
            <a:pPr marL="0" indent="0">
              <a:buFont typeface="Wingdings 2" pitchFamily="2" charset="2"/>
              <a:buNone/>
            </a:pPr>
            <a:endParaRPr lang="en-US" altLang="en-RS"/>
          </a:p>
          <a:p>
            <a:pPr marL="0" indent="0">
              <a:buFont typeface="Wingdings 2" pitchFamily="2" charset="2"/>
              <a:buNone/>
            </a:pPr>
            <a:endParaRPr lang="en-US" altLang="en-RS"/>
          </a:p>
          <a:p>
            <a:pPr marL="0" indent="0">
              <a:buFont typeface="Wingdings 2" pitchFamily="2" charset="2"/>
              <a:buNone/>
            </a:pPr>
            <a:endParaRPr lang="en-US" altLang="en-RS"/>
          </a:p>
        </p:txBody>
      </p:sp>
      <p:sp>
        <p:nvSpPr>
          <p:cNvPr id="56322" name="Rectangle 4">
            <a:extLst>
              <a:ext uri="{FF2B5EF4-FFF2-40B4-BE49-F238E27FC236}">
                <a16:creationId xmlns:a16="http://schemas.microsoft.com/office/drawing/2014/main" id="{5EE08AC3-EE90-E35E-4A39-B52CC61DFC07}"/>
              </a:ext>
            </a:extLst>
          </p:cNvPr>
          <p:cNvSpPr>
            <a:spLocks noChangeArrowheads="1"/>
          </p:cNvSpPr>
          <p:nvPr/>
        </p:nvSpPr>
        <p:spPr bwMode="auto">
          <a:xfrm>
            <a:off x="609600" y="1431925"/>
            <a:ext cx="8207375"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r>
              <a:rPr lang="en-US" altLang="en-RS" sz="1600">
                <a:latin typeface="Arial" panose="020B0604020202020204" pitchFamily="34" charset="0"/>
                <a:cs typeface="Arial" panose="020B0604020202020204" pitchFamily="34" charset="0"/>
              </a:rPr>
              <a:t>4. </a:t>
            </a:r>
            <a:r>
              <a:rPr lang="en-US" altLang="en-RS" sz="1600" b="1">
                <a:latin typeface="Arial" panose="020B0604020202020204" pitchFamily="34" charset="0"/>
                <a:cs typeface="Arial" panose="020B0604020202020204" pitchFamily="34" charset="0"/>
              </a:rPr>
              <a:t>Small Nuclear RNA (snRNA): </a:t>
            </a:r>
            <a:r>
              <a:rPr lang="en-US" altLang="en-RS" sz="1600">
                <a:latin typeface="Arial" panose="020B0604020202020204" pitchFamily="34" charset="0"/>
                <a:cs typeface="Arial" panose="020B0604020202020204" pitchFamily="34" charset="0"/>
              </a:rPr>
              <a:t>snRNAs are involved in the splicing of pre-mRNA molecules during post-transcriptional processing. Along with proteins, snRNAs form small nuclear ribonucleoprotein particles (snRNPs) that recognize and remove introns (non-coding sequences) from pre-mRNA, allowing for the joining of exons to form the mature mRNA.</a:t>
            </a:r>
          </a:p>
          <a:p>
            <a:endParaRPr lang="en-US" altLang="en-RS" sz="1600">
              <a:latin typeface="Arial" panose="020B0604020202020204" pitchFamily="34" charset="0"/>
              <a:cs typeface="Arial" panose="020B0604020202020204" pitchFamily="34" charset="0"/>
            </a:endParaRPr>
          </a:p>
          <a:p>
            <a:r>
              <a:rPr lang="en-US" altLang="en-RS" sz="1600">
                <a:latin typeface="Arial" panose="020B0604020202020204" pitchFamily="34" charset="0"/>
                <a:cs typeface="Arial" panose="020B0604020202020204" pitchFamily="34" charset="0"/>
              </a:rPr>
              <a:t>5</a:t>
            </a:r>
            <a:r>
              <a:rPr lang="en-US" altLang="en-RS" sz="1600" b="1">
                <a:latin typeface="Arial" panose="020B0604020202020204" pitchFamily="34" charset="0"/>
                <a:cs typeface="Arial" panose="020B0604020202020204" pitchFamily="34" charset="0"/>
              </a:rPr>
              <a:t>. MicroRNA (miRNA)</a:t>
            </a:r>
            <a:r>
              <a:rPr lang="en-US" altLang="en-RS" sz="1600">
                <a:latin typeface="Arial" panose="020B0604020202020204" pitchFamily="34" charset="0"/>
                <a:cs typeface="Arial" panose="020B0604020202020204" pitchFamily="34" charset="0"/>
              </a:rPr>
              <a:t>: miRNAs are small RNA molecules that play a role in regulating gene expression. They bind to specific mRNA molecules and can either inhibit translation or promote degradation of the mRNA, thus regulating the amount of protein produced from those mRNAs.</a:t>
            </a:r>
          </a:p>
          <a:p>
            <a:endParaRPr lang="en-US" altLang="en-RS" sz="1600">
              <a:latin typeface="Arial" panose="020B0604020202020204" pitchFamily="34" charset="0"/>
              <a:cs typeface="Arial" panose="020B0604020202020204" pitchFamily="34" charset="0"/>
            </a:endParaRPr>
          </a:p>
          <a:p>
            <a:r>
              <a:rPr lang="en-US" altLang="en-RS" sz="1600">
                <a:latin typeface="Arial" panose="020B0604020202020204" pitchFamily="34" charset="0"/>
                <a:cs typeface="Arial" panose="020B0604020202020204" pitchFamily="34" charset="0"/>
              </a:rPr>
              <a:t>6. </a:t>
            </a:r>
            <a:r>
              <a:rPr lang="en-US" altLang="en-RS" sz="1600" b="1">
                <a:latin typeface="Arial" panose="020B0604020202020204" pitchFamily="34" charset="0"/>
                <a:cs typeface="Arial" panose="020B0604020202020204" pitchFamily="34" charset="0"/>
              </a:rPr>
              <a:t>Small Interfering RNA (siRNA): </a:t>
            </a:r>
            <a:r>
              <a:rPr lang="en-US" altLang="en-RS" sz="1600">
                <a:latin typeface="Arial" panose="020B0604020202020204" pitchFamily="34" charset="0"/>
                <a:cs typeface="Arial" panose="020B0604020202020204" pitchFamily="34" charset="0"/>
              </a:rPr>
              <a:t>siRNAs are similar to miRNAs and are involved in gene regulation. They are produced from double-stranded RNA molecules and can bind to complementary mRNA sequences, leading to mRNA degradation or inhibition of translation.</a:t>
            </a:r>
          </a:p>
          <a:p>
            <a:endParaRPr lang="en-US" altLang="en-RS" sz="1600">
              <a:latin typeface="Arial" panose="020B0604020202020204" pitchFamily="34" charset="0"/>
              <a:cs typeface="Arial" panose="020B0604020202020204" pitchFamily="34" charset="0"/>
            </a:endParaRPr>
          </a:p>
          <a:p>
            <a:r>
              <a:rPr lang="en-US" altLang="en-RS" sz="1600">
                <a:latin typeface="Arial" panose="020B0604020202020204" pitchFamily="34" charset="0"/>
                <a:cs typeface="Arial" panose="020B0604020202020204" pitchFamily="34" charset="0"/>
              </a:rPr>
              <a:t>7. </a:t>
            </a:r>
            <a:r>
              <a:rPr lang="en-US" altLang="en-RS" sz="1600" b="1">
                <a:latin typeface="Arial" panose="020B0604020202020204" pitchFamily="34" charset="0"/>
                <a:cs typeface="Arial" panose="020B0604020202020204" pitchFamily="34" charset="0"/>
              </a:rPr>
              <a:t>Long Non-Coding RNA (lncRNA)</a:t>
            </a:r>
            <a:r>
              <a:rPr lang="en-US" altLang="en-RS" sz="1600">
                <a:latin typeface="Arial" panose="020B0604020202020204" pitchFamily="34" charset="0"/>
                <a:cs typeface="Arial" panose="020B0604020202020204" pitchFamily="34" charset="0"/>
              </a:rPr>
              <a:t>: lncRNAs are RNA molecules that do not code for proteins but have various regulatory functions. They play roles in gene expression, chromatin remodeling, and the regulation of cellular processes.</a:t>
            </a:r>
          </a:p>
        </p:txBody>
      </p:sp>
      <p:sp>
        <p:nvSpPr>
          <p:cNvPr id="56323" name="Title 1">
            <a:extLst>
              <a:ext uri="{FF2B5EF4-FFF2-40B4-BE49-F238E27FC236}">
                <a16:creationId xmlns:a16="http://schemas.microsoft.com/office/drawing/2014/main" id="{4458DC23-1BB1-65BA-36F9-75926178EE88}"/>
              </a:ext>
            </a:extLst>
          </p:cNvPr>
          <p:cNvSpPr txBox="1">
            <a:spLocks noChangeArrowheads="1"/>
          </p:cNvSpPr>
          <p:nvPr/>
        </p:nvSpPr>
        <p:spPr bwMode="auto">
          <a:xfrm>
            <a:off x="0" y="552450"/>
            <a:ext cx="914400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sz="4800">
                <a:solidFill>
                  <a:schemeClr val="tx1"/>
                </a:solidFill>
                <a:latin typeface="Constantia" panose="02030602050306030303" pitchFamily="18" charset="0"/>
              </a:defRPr>
            </a:lvl1pPr>
            <a:lvl2pPr marL="742950" indent="-285750">
              <a:defRPr sz="4800">
                <a:solidFill>
                  <a:schemeClr val="tx1"/>
                </a:solidFill>
                <a:latin typeface="Constantia" panose="02030602050306030303" pitchFamily="18" charset="0"/>
              </a:defRPr>
            </a:lvl2pPr>
            <a:lvl3pPr marL="1143000" indent="-228600">
              <a:defRPr sz="4800">
                <a:solidFill>
                  <a:schemeClr val="tx1"/>
                </a:solidFill>
                <a:latin typeface="Constantia" panose="02030602050306030303" pitchFamily="18" charset="0"/>
              </a:defRPr>
            </a:lvl3pPr>
            <a:lvl4pPr marL="1600200" indent="-228600">
              <a:defRPr sz="4800">
                <a:solidFill>
                  <a:schemeClr val="tx1"/>
                </a:solidFill>
                <a:latin typeface="Constantia" panose="02030602050306030303" pitchFamily="18" charset="0"/>
              </a:defRPr>
            </a:lvl4pPr>
            <a:lvl5pPr marL="2057400" indent="-228600">
              <a:defRPr sz="4800">
                <a:solidFill>
                  <a:schemeClr val="tx1"/>
                </a:solidFill>
                <a:latin typeface="Constantia" panose="02030602050306030303" pitchFamily="18" charset="0"/>
              </a:defRPr>
            </a:lvl5pPr>
            <a:lvl6pPr marL="2514600" indent="-228600" eaLnBrk="0" fontAlgn="base" hangingPunct="0">
              <a:spcBef>
                <a:spcPct val="0"/>
              </a:spcBef>
              <a:spcAft>
                <a:spcPct val="0"/>
              </a:spcAft>
              <a:defRPr sz="4800">
                <a:solidFill>
                  <a:schemeClr val="tx1"/>
                </a:solidFill>
                <a:latin typeface="Constantia" panose="02030602050306030303" pitchFamily="18" charset="0"/>
              </a:defRPr>
            </a:lvl6pPr>
            <a:lvl7pPr marL="2971800" indent="-228600" eaLnBrk="0" fontAlgn="base" hangingPunct="0">
              <a:spcBef>
                <a:spcPct val="0"/>
              </a:spcBef>
              <a:spcAft>
                <a:spcPct val="0"/>
              </a:spcAft>
              <a:defRPr sz="4800">
                <a:solidFill>
                  <a:schemeClr val="tx1"/>
                </a:solidFill>
                <a:latin typeface="Constantia" panose="02030602050306030303" pitchFamily="18" charset="0"/>
              </a:defRPr>
            </a:lvl7pPr>
            <a:lvl8pPr marL="3429000" indent="-228600" eaLnBrk="0" fontAlgn="base" hangingPunct="0">
              <a:spcBef>
                <a:spcPct val="0"/>
              </a:spcBef>
              <a:spcAft>
                <a:spcPct val="0"/>
              </a:spcAft>
              <a:defRPr sz="4800">
                <a:solidFill>
                  <a:schemeClr val="tx1"/>
                </a:solidFill>
                <a:latin typeface="Constantia" panose="02030602050306030303" pitchFamily="18" charset="0"/>
              </a:defRPr>
            </a:lvl8pPr>
            <a:lvl9pPr marL="3886200" indent="-228600" eaLnBrk="0" fontAlgn="base" hangingPunct="0">
              <a:spcBef>
                <a:spcPct val="0"/>
              </a:spcBef>
              <a:spcAft>
                <a:spcPct val="0"/>
              </a:spcAft>
              <a:defRPr sz="4800">
                <a:solidFill>
                  <a:schemeClr val="tx1"/>
                </a:solidFill>
                <a:latin typeface="Constantia" panose="02030602050306030303" pitchFamily="18" charset="0"/>
              </a:defRPr>
            </a:lvl9pPr>
          </a:lstStyle>
          <a:p>
            <a:pPr algn="ctr" eaLnBrk="1" hangingPunct="1">
              <a:lnSpc>
                <a:spcPct val="90000"/>
              </a:lnSpc>
            </a:pPr>
            <a:r>
              <a:rPr lang="en-US" altLang="en-RS" sz="3300">
                <a:latin typeface="Calibri" panose="020F0502020204030204" pitchFamily="34" charset="0"/>
              </a:rPr>
              <a:t>Types of RNA molecules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a:extLst>
              <a:ext uri="{FF2B5EF4-FFF2-40B4-BE49-F238E27FC236}">
                <a16:creationId xmlns:a16="http://schemas.microsoft.com/office/drawing/2014/main" id="{20DCCE4C-7257-50BA-68C2-BFCBE7DE9FFF}"/>
              </a:ext>
            </a:extLst>
          </p:cNvPr>
          <p:cNvSpPr>
            <a:spLocks noGrp="1"/>
          </p:cNvSpPr>
          <p:nvPr>
            <p:ph type="title"/>
          </p:nvPr>
        </p:nvSpPr>
        <p:spPr/>
        <p:txBody>
          <a:bodyPr/>
          <a:lstStyle/>
          <a:p>
            <a:pPr algn="ctr"/>
            <a:r>
              <a:rPr lang="sr-Latn-RS" altLang="en-RS" b="1" dirty="0">
                <a:solidFill>
                  <a:schemeClr val="tx1"/>
                </a:solidFill>
              </a:rPr>
              <a:t>DNA</a:t>
            </a:r>
          </a:p>
        </p:txBody>
      </p:sp>
      <p:sp>
        <p:nvSpPr>
          <p:cNvPr id="44034" name="Content Placeholder 2">
            <a:extLst>
              <a:ext uri="{FF2B5EF4-FFF2-40B4-BE49-F238E27FC236}">
                <a16:creationId xmlns:a16="http://schemas.microsoft.com/office/drawing/2014/main" id="{DDF19024-60D9-08EF-729D-272276D10F79}"/>
              </a:ext>
            </a:extLst>
          </p:cNvPr>
          <p:cNvSpPr>
            <a:spLocks noGrp="1"/>
          </p:cNvSpPr>
          <p:nvPr>
            <p:ph idx="1"/>
          </p:nvPr>
        </p:nvSpPr>
        <p:spPr/>
        <p:txBody>
          <a:bodyPr/>
          <a:lstStyle/>
          <a:p>
            <a:r>
              <a:rPr lang="en-US" altLang="en-RS" sz="2000">
                <a:latin typeface="Arial" panose="020B0604020202020204" pitchFamily="34" charset="0"/>
                <a:cs typeface="Arial" panose="020B0604020202020204" pitchFamily="34" charset="0"/>
              </a:rPr>
              <a:t>DNA is found in the nucleus of eukaryotic cells. It is also present in the mitochondria, the energy-producing organelles within cells. </a:t>
            </a:r>
          </a:p>
          <a:p>
            <a:r>
              <a:rPr lang="en-US" altLang="en-RS" sz="2000">
                <a:latin typeface="Arial" panose="020B0604020202020204" pitchFamily="34" charset="0"/>
                <a:cs typeface="Arial" panose="020B0604020202020204" pitchFamily="34" charset="0"/>
              </a:rPr>
              <a:t>In prokaryotic cells, such as bacteria, DNA is found in the cytoplasm.</a:t>
            </a:r>
          </a:p>
          <a:p>
            <a:r>
              <a:rPr lang="en-US" altLang="en-RS" sz="2000">
                <a:latin typeface="Arial" panose="020B0604020202020204" pitchFamily="34" charset="0"/>
                <a:cs typeface="Arial" panose="020B0604020202020204" pitchFamily="34" charset="0"/>
              </a:rPr>
              <a:t>DNA has revolutionized fields such as genetics, medicine, and forensics. It serves as a powerful tool for identifying individuals through DNA fingerprinting and for studying the genetic basis of diseases. </a:t>
            </a:r>
          </a:p>
          <a:p>
            <a:r>
              <a:rPr lang="en-US" altLang="en-RS" sz="2000">
                <a:latin typeface="Arial" panose="020B0604020202020204" pitchFamily="34" charset="0"/>
                <a:cs typeface="Arial" panose="020B0604020202020204" pitchFamily="34" charset="0"/>
              </a:rPr>
              <a:t>The Human Genome Project, completed in 2003, aimed to determine the sequence of the entire human genome, providing valuable insights into human biology and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a:extLst>
              <a:ext uri="{FF2B5EF4-FFF2-40B4-BE49-F238E27FC236}">
                <a16:creationId xmlns:a16="http://schemas.microsoft.com/office/drawing/2014/main" id="{476F3A0E-85FF-748B-5C33-0DF97362A955}"/>
              </a:ext>
            </a:extLst>
          </p:cNvPr>
          <p:cNvSpPr>
            <a:spLocks noGrp="1"/>
          </p:cNvSpPr>
          <p:nvPr>
            <p:ph type="title"/>
          </p:nvPr>
        </p:nvSpPr>
        <p:spPr>
          <a:xfrm>
            <a:off x="471488" y="-76200"/>
            <a:ext cx="8229600" cy="1143000"/>
          </a:xfrm>
        </p:spPr>
        <p:txBody>
          <a:bodyPr/>
          <a:lstStyle/>
          <a:p>
            <a:r>
              <a:rPr lang="sr-Latn-RS" altLang="en-RS"/>
              <a:t>Human genome</a:t>
            </a:r>
          </a:p>
        </p:txBody>
      </p:sp>
      <p:sp>
        <p:nvSpPr>
          <p:cNvPr id="15362" name="Content Placeholder 2">
            <a:extLst>
              <a:ext uri="{FF2B5EF4-FFF2-40B4-BE49-F238E27FC236}">
                <a16:creationId xmlns:a16="http://schemas.microsoft.com/office/drawing/2014/main" id="{91DB8519-D8D3-690C-C80D-813AAB519234}"/>
              </a:ext>
            </a:extLst>
          </p:cNvPr>
          <p:cNvSpPr>
            <a:spLocks noGrp="1"/>
          </p:cNvSpPr>
          <p:nvPr>
            <p:ph idx="1"/>
          </p:nvPr>
        </p:nvSpPr>
        <p:spPr/>
        <p:txBody>
          <a:bodyPr/>
          <a:lstStyle/>
          <a:p>
            <a:endParaRPr lang="sr-Latn-RS" altLang="en-RS" dirty="0"/>
          </a:p>
        </p:txBody>
      </p:sp>
      <p:pic>
        <p:nvPicPr>
          <p:cNvPr id="15363" name="Picture 2" descr="Genes and Chromosomes - Fundamentals - MSD Manual Consumer Version">
            <a:extLst>
              <a:ext uri="{FF2B5EF4-FFF2-40B4-BE49-F238E27FC236}">
                <a16:creationId xmlns:a16="http://schemas.microsoft.com/office/drawing/2014/main" id="{71B59151-3770-04C0-8B20-F2117D603C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650" y="1031875"/>
            <a:ext cx="6108700" cy="582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487F775C-912E-E8DC-5C06-B3E0ADD1530C}"/>
              </a:ext>
            </a:extLst>
          </p:cNvPr>
          <p:cNvSpPr>
            <a:spLocks noGrp="1"/>
          </p:cNvSpPr>
          <p:nvPr>
            <p:ph type="title"/>
          </p:nvPr>
        </p:nvSpPr>
        <p:spPr>
          <a:xfrm>
            <a:off x="381000" y="304800"/>
            <a:ext cx="8229600" cy="1238250"/>
          </a:xfrm>
        </p:spPr>
        <p:txBody>
          <a:bodyPr/>
          <a:lstStyle/>
          <a:p>
            <a:pPr algn="ctr" eaLnBrk="1" hangingPunct="1"/>
            <a:r>
              <a:rPr lang="en-US" altLang="en-US" sz="4000" b="1">
                <a:solidFill>
                  <a:schemeClr val="tx1"/>
                </a:solidFill>
                <a:latin typeface="Arial" panose="020B0604020202020204" pitchFamily="34" charset="0"/>
              </a:rPr>
              <a:t>DNA</a:t>
            </a:r>
          </a:p>
        </p:txBody>
      </p:sp>
      <p:sp>
        <p:nvSpPr>
          <p:cNvPr id="9219" name="Rectangle 3">
            <a:extLst>
              <a:ext uri="{FF2B5EF4-FFF2-40B4-BE49-F238E27FC236}">
                <a16:creationId xmlns:a16="http://schemas.microsoft.com/office/drawing/2014/main" id="{0160D914-5AB6-273B-140D-58ACB235849E}"/>
              </a:ext>
            </a:extLst>
          </p:cNvPr>
          <p:cNvSpPr>
            <a:spLocks noGrp="1" noChangeArrowheads="1"/>
          </p:cNvSpPr>
          <p:nvPr>
            <p:ph idx="1"/>
          </p:nvPr>
        </p:nvSpPr>
        <p:spPr/>
        <p:txBody>
          <a:bodyPr/>
          <a:lstStyle/>
          <a:p>
            <a:pPr marL="742950" lvl="1" indent="-285750" eaLnBrk="1" hangingPunct="1">
              <a:buFont typeface="Wingdings" pitchFamily="2" charset="2"/>
              <a:buAutoNum type="arabicPeriod"/>
              <a:defRPr/>
            </a:pPr>
            <a:r>
              <a:rPr lang="en-US" altLang="en-US" sz="2200" dirty="0">
                <a:latin typeface="Arial" panose="020B0604020202020204" pitchFamily="34" charset="0"/>
              </a:rPr>
              <a:t>carries information for protein synthesis,</a:t>
            </a:r>
          </a:p>
          <a:p>
            <a:pPr marL="742950" lvl="1" indent="-285750" eaLnBrk="1" hangingPunct="1">
              <a:buFont typeface="Wingdings" pitchFamily="2" charset="2"/>
              <a:buAutoNum type="arabicPeriod"/>
              <a:defRPr/>
            </a:pPr>
            <a:r>
              <a:rPr lang="en-US" altLang="en-US" sz="2200" dirty="0">
                <a:latin typeface="Arial" panose="020B0604020202020204" pitchFamily="34" charset="0"/>
              </a:rPr>
              <a:t>has the ability to periodically change</a:t>
            </a:r>
          </a:p>
          <a:p>
            <a:pPr marL="742950" lvl="1" indent="-285750" eaLnBrk="1" hangingPunct="1">
              <a:buFont typeface="Wingdings" pitchFamily="2" charset="2"/>
              <a:buAutoNum type="arabicPeriod"/>
              <a:defRPr/>
            </a:pPr>
            <a:r>
              <a:rPr lang="en-US" altLang="en-US" sz="2200" dirty="0">
                <a:latin typeface="Arial" panose="020B0604020202020204" pitchFamily="34" charset="0"/>
              </a:rPr>
              <a:t>has the ability to self-reproduce,</a:t>
            </a:r>
          </a:p>
          <a:p>
            <a:pPr marL="457200" lvl="1" indent="0" eaLnBrk="1" hangingPunct="1">
              <a:buFont typeface="Wingdings 2" pitchFamily="2" charset="2"/>
              <a:buNone/>
              <a:defRPr/>
            </a:pPr>
            <a:r>
              <a:rPr lang="en-US" altLang="en-US" sz="2200" dirty="0">
                <a:latin typeface="Arial" panose="020B0604020202020204" pitchFamily="34" charset="0"/>
              </a:rPr>
              <a:t>That is why it is labeled as a </a:t>
            </a:r>
            <a:r>
              <a:rPr lang="en-US" altLang="en-US" sz="2200" dirty="0">
                <a:solidFill>
                  <a:srgbClr val="FF0000"/>
                </a:solidFill>
                <a:latin typeface="Arial" panose="020B0604020202020204" pitchFamily="34" charset="0"/>
              </a:rPr>
              <a:t>hereditary substance</a:t>
            </a:r>
            <a:r>
              <a:rPr lang="en-US" altLang="en-US" sz="2200" dirty="0">
                <a:latin typeface="Arial" panose="020B0604020202020204" pitchFamily="34" charset="0"/>
              </a:rPr>
              <a:t>.</a:t>
            </a:r>
            <a:endParaRPr lang="sr-Cyrl-CS" altLang="en-US" dirty="0">
              <a:latin typeface="Arial" panose="020B0604020202020204" pitchFamily="34" charset="0"/>
            </a:endParaRPr>
          </a:p>
          <a:p>
            <a:pPr marL="609600" indent="-609600" eaLnBrk="1" hangingPunct="1">
              <a:buFont typeface="Wingdings" pitchFamily="2" charset="2"/>
              <a:buNone/>
              <a:defRPr/>
            </a:pPr>
            <a:endParaRPr lang="ru-RU" altLang="en-US" sz="2400" dirty="0">
              <a:latin typeface="Arial" panose="020B0604020202020204" pitchFamily="34" charset="0"/>
            </a:endParaRPr>
          </a:p>
          <a:p>
            <a:pPr marL="609600" indent="-609600" eaLnBrk="1" hangingPunct="1">
              <a:buFont typeface="Wingdings 2" pitchFamily="2" charset="2"/>
              <a:buNone/>
              <a:defRPr/>
            </a:pPr>
            <a:r>
              <a:rPr lang="en-US" altLang="en-US" sz="2400" dirty="0">
                <a:latin typeface="Arial" panose="020B0604020202020204" pitchFamily="34" charset="0"/>
              </a:rPr>
              <a:t>The secondary structure of the DNA molecule was proposed by Watson and Crick in 1953</a:t>
            </a:r>
            <a:r>
              <a:rPr lang="ru-RU" altLang="en-US" sz="2400" dirty="0">
                <a:latin typeface="Arial" panose="020B0604020202020204" pitchFamily="34" charset="0"/>
              </a:rPr>
              <a:t>.</a:t>
            </a:r>
            <a:endParaRPr lang="en-US" altLang="en-US" sz="2400" dirty="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08C6A873-6B4F-F249-2BBF-F32B490CDF0D}"/>
              </a:ext>
            </a:extLst>
          </p:cNvPr>
          <p:cNvSpPr>
            <a:spLocks noGrp="1"/>
          </p:cNvSpPr>
          <p:nvPr>
            <p:ph sz="half" idx="1"/>
          </p:nvPr>
        </p:nvSpPr>
        <p:spPr>
          <a:xfrm>
            <a:off x="152400" y="1447800"/>
            <a:ext cx="3581400" cy="4433888"/>
          </a:xfrm>
        </p:spPr>
        <p:txBody>
          <a:bodyPr/>
          <a:lstStyle/>
          <a:p>
            <a:pPr marL="419100" indent="-382588" eaLnBrk="1" hangingPunct="1">
              <a:buFont typeface="Wingdings 2" pitchFamily="2" charset="2"/>
              <a:buChar char=""/>
            </a:pPr>
            <a:r>
              <a:rPr lang="sr-Latn-CS" altLang="en-US" sz="2000">
                <a:latin typeface="Arial" panose="020B0604020202020204" pitchFamily="34" charset="0"/>
              </a:rPr>
              <a:t>The structure of DNA is a double helix, resembling a twisted ladder.</a:t>
            </a:r>
          </a:p>
          <a:p>
            <a:pPr marL="419100" indent="-382588" eaLnBrk="1" hangingPunct="1">
              <a:buFont typeface="Wingdings 2" pitchFamily="2" charset="2"/>
              <a:buChar char=""/>
            </a:pPr>
            <a:endParaRPr lang="sr-Latn-CS" altLang="en-US" sz="2000">
              <a:latin typeface="Arial" panose="020B0604020202020204" pitchFamily="34" charset="0"/>
            </a:endParaRPr>
          </a:p>
          <a:p>
            <a:pPr marL="419100" indent="-382588" eaLnBrk="1" hangingPunct="1">
              <a:buFont typeface="Wingdings 2" pitchFamily="2" charset="2"/>
              <a:buChar char=""/>
            </a:pPr>
            <a:r>
              <a:rPr lang="sr-Latn-CS" altLang="en-US" sz="2000">
                <a:latin typeface="Arial" panose="020B0604020202020204" pitchFamily="34" charset="0"/>
              </a:rPr>
              <a:t>DNA molecule consists of two polynucleotide chains of complementary structure that are spirally wrapped around each other and connected by hydrogen bonds.</a:t>
            </a:r>
          </a:p>
          <a:p>
            <a:pPr marL="419100" indent="-382588" eaLnBrk="1" hangingPunct="1">
              <a:buFont typeface="Wingdings 2" pitchFamily="2" charset="2"/>
              <a:buChar char=""/>
            </a:pPr>
            <a:endParaRPr lang="sr-Latn-CS" altLang="en-US" sz="2000">
              <a:latin typeface="Arial" panose="020B0604020202020204" pitchFamily="34" charset="0"/>
            </a:endParaRPr>
          </a:p>
        </p:txBody>
      </p:sp>
      <p:pic>
        <p:nvPicPr>
          <p:cNvPr id="17410" name="Picture 3" descr="DNA">
            <a:extLst>
              <a:ext uri="{FF2B5EF4-FFF2-40B4-BE49-F238E27FC236}">
                <a16:creationId xmlns:a16="http://schemas.microsoft.com/office/drawing/2014/main" id="{D18B56B7-B449-A885-BDFA-3E5F4516F7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875" y="5024438"/>
            <a:ext cx="868363"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1">
            <a:extLst>
              <a:ext uri="{FF2B5EF4-FFF2-40B4-BE49-F238E27FC236}">
                <a16:creationId xmlns:a16="http://schemas.microsoft.com/office/drawing/2014/main" id="{8C2D520C-3A30-E020-FFBE-C6E01DC269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730375"/>
            <a:ext cx="5429250"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78C8E55A-9867-D393-5162-2D08942E0A51}"/>
              </a:ext>
            </a:extLst>
          </p:cNvPr>
          <p:cNvSpPr>
            <a:spLocks noGrp="1"/>
          </p:cNvSpPr>
          <p:nvPr>
            <p:ph type="title"/>
          </p:nvPr>
        </p:nvSpPr>
        <p:spPr>
          <a:xfrm>
            <a:off x="457200" y="152400"/>
            <a:ext cx="8686800" cy="808038"/>
          </a:xfrm>
        </p:spPr>
        <p:txBody>
          <a:bodyPr/>
          <a:lstStyle/>
          <a:p>
            <a:pPr eaLnBrk="1" hangingPunct="1"/>
            <a:r>
              <a:rPr lang="en-US" altLang="en-US" sz="3600" b="1">
                <a:latin typeface="Arial" panose="020B0604020202020204" pitchFamily="34" charset="0"/>
              </a:rPr>
              <a:t>Basic building unit - </a:t>
            </a:r>
            <a:r>
              <a:rPr lang="en-US" altLang="en-US" sz="3600" b="1">
                <a:solidFill>
                  <a:srgbClr val="FF0000"/>
                </a:solidFill>
                <a:latin typeface="Arial" panose="020B0604020202020204" pitchFamily="34" charset="0"/>
              </a:rPr>
              <a:t>nucleotide</a:t>
            </a:r>
          </a:p>
        </p:txBody>
      </p:sp>
      <p:sp>
        <p:nvSpPr>
          <p:cNvPr id="14339" name="Rectangle 3">
            <a:extLst>
              <a:ext uri="{FF2B5EF4-FFF2-40B4-BE49-F238E27FC236}">
                <a16:creationId xmlns:a16="http://schemas.microsoft.com/office/drawing/2014/main" id="{CEFCB5A8-557F-DA41-C1B2-B0A910C0FB46}"/>
              </a:ext>
            </a:extLst>
          </p:cNvPr>
          <p:cNvSpPr>
            <a:spLocks noGrp="1" noChangeArrowheads="1"/>
          </p:cNvSpPr>
          <p:nvPr>
            <p:ph type="body" sz="half" idx="1"/>
          </p:nvPr>
        </p:nvSpPr>
        <p:spPr>
          <a:xfrm>
            <a:off x="152400" y="2057400"/>
            <a:ext cx="5334000" cy="3941762"/>
          </a:xfrm>
        </p:spPr>
        <p:txBody>
          <a:bodyPr/>
          <a:lstStyle/>
          <a:p>
            <a:pPr marL="533400" indent="-533400" eaLnBrk="1" hangingPunct="1">
              <a:lnSpc>
                <a:spcPct val="90000"/>
              </a:lnSpc>
              <a:buFont typeface="Wingdings 2" panose="05020102010507070707" pitchFamily="18" charset="2"/>
              <a:buChar char=""/>
              <a:defRPr/>
            </a:pPr>
            <a:r>
              <a:rPr lang="sr-Latn-CS" sz="2000" dirty="0">
                <a:latin typeface="Arial" pitchFamily="34" charset="0"/>
                <a:cs typeface="Arial" pitchFamily="34" charset="0"/>
              </a:rPr>
              <a:t>Each nucleotide is composed of:</a:t>
            </a:r>
          </a:p>
          <a:p>
            <a:pPr marL="457200" indent="-457200" eaLnBrk="1" hangingPunct="1">
              <a:lnSpc>
                <a:spcPct val="90000"/>
              </a:lnSpc>
              <a:buFont typeface="+mj-lt"/>
              <a:buAutoNum type="arabicPeriod"/>
              <a:defRPr/>
            </a:pPr>
            <a:r>
              <a:rPr lang="sr-Latn-CS" sz="2000" dirty="0">
                <a:solidFill>
                  <a:srgbClr val="FF0000"/>
                </a:solidFill>
                <a:latin typeface="Arial" pitchFamily="34" charset="0"/>
                <a:cs typeface="Arial" pitchFamily="34" charset="0"/>
              </a:rPr>
              <a:t>deoxyribose</a:t>
            </a:r>
            <a:r>
              <a:rPr lang="sr-Latn-CS" sz="2000" dirty="0">
                <a:latin typeface="Arial" pitchFamily="34" charset="0"/>
                <a:cs typeface="Arial" pitchFamily="34" charset="0"/>
              </a:rPr>
              <a:t> pentose sugar</a:t>
            </a:r>
          </a:p>
          <a:p>
            <a:pPr marL="457200" indent="-457200" eaLnBrk="1" hangingPunct="1">
              <a:lnSpc>
                <a:spcPct val="90000"/>
              </a:lnSpc>
              <a:buFont typeface="+mj-lt"/>
              <a:buAutoNum type="arabicPeriod"/>
              <a:defRPr/>
            </a:pPr>
            <a:r>
              <a:rPr lang="sr-Latn-CS" sz="2000" dirty="0">
                <a:latin typeface="Arial" pitchFamily="34" charset="0"/>
                <a:cs typeface="Arial" pitchFamily="34" charset="0"/>
              </a:rPr>
              <a:t>phosphate group </a:t>
            </a:r>
            <a:r>
              <a:rPr lang="sr-Latn-CS" sz="2000" dirty="0">
                <a:solidFill>
                  <a:srgbClr val="FF0000"/>
                </a:solidFill>
                <a:latin typeface="Arial" pitchFamily="34" charset="0"/>
                <a:cs typeface="Arial" pitchFamily="34" charset="0"/>
              </a:rPr>
              <a:t>PO</a:t>
            </a:r>
            <a:r>
              <a:rPr lang="sr-Latn-CS" sz="2000" baseline="-25000" dirty="0">
                <a:solidFill>
                  <a:srgbClr val="FF0000"/>
                </a:solidFill>
                <a:latin typeface="Arial" pitchFamily="34" charset="0"/>
                <a:cs typeface="Arial" pitchFamily="34" charset="0"/>
              </a:rPr>
              <a:t>4</a:t>
            </a:r>
          </a:p>
          <a:p>
            <a:pPr marL="457200" indent="-457200" eaLnBrk="1" hangingPunct="1">
              <a:lnSpc>
                <a:spcPct val="90000"/>
              </a:lnSpc>
              <a:buFont typeface="+mj-lt"/>
              <a:buAutoNum type="arabicPeriod"/>
              <a:defRPr/>
            </a:pPr>
            <a:r>
              <a:rPr lang="sr-Latn-CS" sz="2000" dirty="0">
                <a:solidFill>
                  <a:srgbClr val="FF0000"/>
                </a:solidFill>
                <a:latin typeface="Arial" pitchFamily="34" charset="0"/>
                <a:cs typeface="Arial" pitchFamily="34" charset="0"/>
              </a:rPr>
              <a:t>nitrogen base </a:t>
            </a:r>
            <a:r>
              <a:rPr lang="sr-Latn-CS" sz="2000" dirty="0">
                <a:latin typeface="Arial" pitchFamily="34" charset="0"/>
                <a:cs typeface="Arial" pitchFamily="34" charset="0"/>
              </a:rPr>
              <a:t>- purine or pyrimidine</a:t>
            </a:r>
          </a:p>
          <a:p>
            <a:pPr marL="0" indent="0" eaLnBrk="1" hangingPunct="1">
              <a:lnSpc>
                <a:spcPct val="90000"/>
              </a:lnSpc>
              <a:buFont typeface="Wingdings 2" pitchFamily="2" charset="2"/>
              <a:buNone/>
              <a:defRPr/>
            </a:pPr>
            <a:endParaRPr lang="sr-Latn-CS" sz="2000" dirty="0">
              <a:latin typeface="Arial" pitchFamily="34" charset="0"/>
              <a:cs typeface="Arial" pitchFamily="34" charset="0"/>
            </a:endParaRPr>
          </a:p>
          <a:p>
            <a:pPr eaLnBrk="1" hangingPunct="1">
              <a:lnSpc>
                <a:spcPct val="90000"/>
              </a:lnSpc>
              <a:defRPr/>
            </a:pPr>
            <a:r>
              <a:rPr lang="en-US" sz="2000" dirty="0">
                <a:latin typeface="Arial" panose="020B0604020202020204" pitchFamily="34" charset="0"/>
                <a:cs typeface="Arial" panose="020B0604020202020204" pitchFamily="34" charset="0"/>
              </a:rPr>
              <a:t>The four nitrogenous bases found in DNA are adenine (A), thymine (T), cytosine (C), and guanine (G). </a:t>
            </a:r>
            <a:r>
              <a:rPr lang="sr-Latn-CS" sz="2000" dirty="0">
                <a:latin typeface="Arial" pitchFamily="34" charset="0"/>
                <a:cs typeface="Arial" pitchFamily="34" charset="0"/>
              </a:rPr>
              <a:t>Depending on the type of base, we distinguish </a:t>
            </a:r>
            <a:r>
              <a:rPr lang="sr-Latn-CS" sz="2000" dirty="0">
                <a:solidFill>
                  <a:srgbClr val="FF0000"/>
                </a:solidFill>
                <a:latin typeface="Arial" pitchFamily="34" charset="0"/>
                <a:cs typeface="Arial" pitchFamily="34" charset="0"/>
              </a:rPr>
              <a:t>4 types of nucleotides</a:t>
            </a:r>
            <a:endParaRPr lang="sr-Latn-CS" sz="2000" baseline="-25000" dirty="0">
              <a:solidFill>
                <a:srgbClr val="FF0000"/>
              </a:solidFill>
              <a:latin typeface="Arial" pitchFamily="34" charset="0"/>
              <a:cs typeface="Arial" pitchFamily="34" charset="0"/>
            </a:endParaRPr>
          </a:p>
          <a:p>
            <a:pPr eaLnBrk="1" hangingPunct="1">
              <a:lnSpc>
                <a:spcPct val="90000"/>
              </a:lnSpc>
              <a:defRPr/>
            </a:pPr>
            <a:endParaRPr lang="sr-Cyrl-RS" sz="2000" dirty="0">
              <a:latin typeface="Arial" pitchFamily="34" charset="0"/>
              <a:cs typeface="Arial" pitchFamily="34" charset="0"/>
            </a:endParaRPr>
          </a:p>
          <a:p>
            <a:pPr marL="376237" indent="-285750" eaLnBrk="1" hangingPunct="1">
              <a:lnSpc>
                <a:spcPct val="90000"/>
              </a:lnSpc>
              <a:buFont typeface="Wingdings 2" panose="05020102010507070707" pitchFamily="18" charset="2"/>
              <a:buChar char=""/>
              <a:defRPr/>
            </a:pPr>
            <a:r>
              <a:rPr lang="en-US" sz="2000" dirty="0">
                <a:latin typeface="Arial" pitchFamily="34" charset="0"/>
                <a:cs typeface="Arial" pitchFamily="34" charset="0"/>
              </a:rPr>
              <a:t>Within one chain, nucleotides are interconnected by </a:t>
            </a:r>
            <a:r>
              <a:rPr lang="en-US" sz="2000" dirty="0">
                <a:solidFill>
                  <a:srgbClr val="FF0000"/>
                </a:solidFill>
                <a:latin typeface="Arial" pitchFamily="34" charset="0"/>
                <a:cs typeface="Arial" pitchFamily="34" charset="0"/>
              </a:rPr>
              <a:t>phosphodiester bonds</a:t>
            </a:r>
            <a:endParaRPr lang="sr-Cyrl-CS" sz="2000" dirty="0">
              <a:latin typeface="Arial" pitchFamily="34" charset="0"/>
              <a:cs typeface="Arial" pitchFamily="34" charset="0"/>
            </a:endParaRPr>
          </a:p>
          <a:p>
            <a:pPr marL="533400" indent="-533400" eaLnBrk="1" hangingPunct="1">
              <a:lnSpc>
                <a:spcPct val="80000"/>
              </a:lnSpc>
              <a:buFont typeface="Wingdings" pitchFamily="2" charset="2"/>
              <a:buNone/>
              <a:defRPr/>
            </a:pPr>
            <a:endParaRPr lang="sr-Latn-CS" sz="2000" baseline="30000" dirty="0">
              <a:latin typeface="Arial" pitchFamily="34" charset="0"/>
              <a:cs typeface="Arial" pitchFamily="34" charset="0"/>
            </a:endParaRPr>
          </a:p>
          <a:p>
            <a:pPr marL="533400" indent="-533400" eaLnBrk="1" hangingPunct="1">
              <a:lnSpc>
                <a:spcPct val="80000"/>
              </a:lnSpc>
              <a:buFont typeface="Wingdings" pitchFamily="2" charset="2"/>
              <a:buNone/>
              <a:defRPr/>
            </a:pPr>
            <a:endParaRPr lang="sr-Latn-CS" sz="2000" baseline="-25000" dirty="0">
              <a:latin typeface="Arial" pitchFamily="34" charset="0"/>
              <a:cs typeface="Arial" pitchFamily="34" charset="0"/>
            </a:endParaRPr>
          </a:p>
          <a:p>
            <a:pPr marL="533400" indent="-533400" eaLnBrk="1" hangingPunct="1">
              <a:lnSpc>
                <a:spcPct val="80000"/>
              </a:lnSpc>
              <a:buFont typeface="Wingdings" pitchFamily="2" charset="2"/>
              <a:buNone/>
              <a:defRPr/>
            </a:pPr>
            <a:endParaRPr lang="sr-Latn-CS" sz="2000" baseline="30000" dirty="0">
              <a:latin typeface="Arial" pitchFamily="34" charset="0"/>
              <a:cs typeface="Arial" pitchFamily="34" charset="0"/>
            </a:endParaRPr>
          </a:p>
          <a:p>
            <a:pPr marL="533400" indent="-533400" eaLnBrk="1" hangingPunct="1">
              <a:lnSpc>
                <a:spcPct val="80000"/>
              </a:lnSpc>
              <a:buFont typeface="Wingdings" pitchFamily="2" charset="2"/>
              <a:buNone/>
              <a:defRPr/>
            </a:pPr>
            <a:endParaRPr lang="sr-Latn-CS" sz="2000" baseline="-25000" dirty="0">
              <a:latin typeface="Arial" pitchFamily="34" charset="0"/>
              <a:cs typeface="Arial" pitchFamily="34" charset="0"/>
            </a:endParaRPr>
          </a:p>
          <a:p>
            <a:pPr marL="533400" indent="-533400" eaLnBrk="1" hangingPunct="1">
              <a:lnSpc>
                <a:spcPct val="80000"/>
              </a:lnSpc>
              <a:buFont typeface="Wingdings" pitchFamily="2" charset="2"/>
              <a:buNone/>
              <a:defRPr/>
            </a:pPr>
            <a:endParaRPr lang="sr-Latn-CS" sz="2000" baseline="-25000" dirty="0">
              <a:latin typeface="Arial" pitchFamily="34" charset="0"/>
              <a:cs typeface="Arial" pitchFamily="34" charset="0"/>
            </a:endParaRPr>
          </a:p>
        </p:txBody>
      </p:sp>
      <p:pic>
        <p:nvPicPr>
          <p:cNvPr id="18435" name="Picture 5" descr="nuclei1">
            <a:extLst>
              <a:ext uri="{FF2B5EF4-FFF2-40B4-BE49-F238E27FC236}">
                <a16:creationId xmlns:a16="http://schemas.microsoft.com/office/drawing/2014/main" id="{58726A52-DDD5-CF0B-2C33-F90ADB381E4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248400" y="1143000"/>
            <a:ext cx="2203450" cy="2266950"/>
          </a:xfrm>
          <a:noFill/>
        </p:spPr>
      </p:pic>
      <p:pic>
        <p:nvPicPr>
          <p:cNvPr id="18436" name="Picture 4" descr="nucleotides">
            <a:extLst>
              <a:ext uri="{FF2B5EF4-FFF2-40B4-BE49-F238E27FC236}">
                <a16:creationId xmlns:a16="http://schemas.microsoft.com/office/drawing/2014/main" id="{58487275-1016-D112-6760-C8A498C065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3730625"/>
            <a:ext cx="3276600" cy="271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a:extLst>
              <a:ext uri="{FF2B5EF4-FFF2-40B4-BE49-F238E27FC236}">
                <a16:creationId xmlns:a16="http://schemas.microsoft.com/office/drawing/2014/main" id="{E72919E2-EF70-4541-3EE5-63222DDCE762}"/>
              </a:ext>
            </a:extLst>
          </p:cNvPr>
          <p:cNvSpPr>
            <a:spLocks noGrp="1"/>
          </p:cNvSpPr>
          <p:nvPr>
            <p:ph idx="1"/>
          </p:nvPr>
        </p:nvSpPr>
        <p:spPr>
          <a:xfrm>
            <a:off x="0" y="1047750"/>
            <a:ext cx="9144000" cy="2457450"/>
          </a:xfrm>
        </p:spPr>
        <p:txBody>
          <a:bodyPr/>
          <a:lstStyle/>
          <a:p>
            <a:pPr eaLnBrk="1" hangingPunct="1">
              <a:buFont typeface="Wingdings" pitchFamily="2" charset="2"/>
              <a:buChar char=""/>
            </a:pPr>
            <a:r>
              <a:rPr lang="en-US" altLang="en-US" sz="2400">
                <a:latin typeface="Arial" panose="020B0604020202020204" pitchFamily="34" charset="0"/>
              </a:rPr>
              <a:t>Hydrogen bonds are formed between the complementary bases of the two opposite strands of the DNA molecule (</a:t>
            </a:r>
            <a:r>
              <a:rPr lang="en-US" altLang="en-RS" sz="2400">
                <a:latin typeface="Arial" panose="020B0604020202020204" pitchFamily="34" charset="0"/>
                <a:cs typeface="Arial" panose="020B0604020202020204" pitchFamily="34" charset="0"/>
              </a:rPr>
              <a:t>A always pairing with T and C always pairing with G)</a:t>
            </a:r>
            <a:r>
              <a:rPr lang="en-US" altLang="en-US" sz="2400">
                <a:latin typeface="Arial" panose="020B0604020202020204" pitchFamily="34" charset="0"/>
              </a:rPr>
              <a:t>.</a:t>
            </a:r>
            <a:endParaRPr lang="sr-Cyrl-CS" altLang="en-US" sz="2400">
              <a:latin typeface="Arial" panose="020B0604020202020204" pitchFamily="34" charset="0"/>
            </a:endParaRPr>
          </a:p>
          <a:p>
            <a:pPr eaLnBrk="1" hangingPunct="1">
              <a:buFont typeface="Wingdings" pitchFamily="2" charset="2"/>
              <a:buChar char=""/>
            </a:pPr>
            <a:r>
              <a:rPr lang="sr-Latn-CS" altLang="en-US" sz="2400">
                <a:latin typeface="Arial" panose="020B0604020202020204" pitchFamily="34" charset="0"/>
              </a:rPr>
              <a:t>The amount of guanine is equal to the amount of cytosine, and the amount of adenine is equal to the amount of thymine - that is, the quantity of purine is equal to the quantity of pyrimidine (</a:t>
            </a:r>
            <a:r>
              <a:rPr lang="sr-Latn-CS" altLang="en-US" sz="2400" b="1">
                <a:solidFill>
                  <a:srgbClr val="FF0000"/>
                </a:solidFill>
                <a:latin typeface="Arial" panose="020B0604020202020204" pitchFamily="34" charset="0"/>
              </a:rPr>
              <a:t>Chargaff's rule, </a:t>
            </a:r>
            <a:r>
              <a:rPr lang="sr-Latn-CS" altLang="en-US" sz="2400">
                <a:latin typeface="Arial" panose="020B0604020202020204" pitchFamily="34" charset="0"/>
              </a:rPr>
              <a:t>1951).</a:t>
            </a:r>
            <a:endParaRPr lang="en-US" altLang="en-US" sz="2400">
              <a:latin typeface="Arial" panose="020B0604020202020204" pitchFamily="34" charset="0"/>
            </a:endParaRPr>
          </a:p>
        </p:txBody>
      </p:sp>
      <p:sp>
        <p:nvSpPr>
          <p:cNvPr id="19458" name="Rectangle 2">
            <a:extLst>
              <a:ext uri="{FF2B5EF4-FFF2-40B4-BE49-F238E27FC236}">
                <a16:creationId xmlns:a16="http://schemas.microsoft.com/office/drawing/2014/main" id="{C857B16E-C67C-8D67-37C8-35F8888F35CF}"/>
              </a:ext>
            </a:extLst>
          </p:cNvPr>
          <p:cNvSpPr>
            <a:spLocks noGrp="1"/>
          </p:cNvSpPr>
          <p:nvPr>
            <p:ph type="title"/>
          </p:nvPr>
        </p:nvSpPr>
        <p:spPr>
          <a:xfrm>
            <a:off x="1905000" y="4114800"/>
            <a:ext cx="2971800" cy="2457450"/>
          </a:xfrm>
        </p:spPr>
        <p:txBody>
          <a:bodyPr/>
          <a:lstStyle/>
          <a:p>
            <a:pPr algn="ctr" eaLnBrk="1" hangingPunct="1"/>
            <a:r>
              <a:rPr lang="en-US" altLang="en-US" sz="2000">
                <a:latin typeface="Arial" panose="020B0604020202020204" pitchFamily="34" charset="0"/>
              </a:rPr>
              <a:t>Hydrogen bonds</a:t>
            </a:r>
            <a:br>
              <a:rPr lang="en-US" altLang="en-RS" sz="2000"/>
            </a:br>
            <a:br>
              <a:rPr lang="sr-Cyrl-CS" altLang="en-RS" sz="2000">
                <a:latin typeface="Arial" panose="020B0604020202020204" pitchFamily="34" charset="0"/>
              </a:rPr>
            </a:br>
            <a:br>
              <a:rPr lang="sr-Cyrl-CS" altLang="en-RS" sz="2000">
                <a:latin typeface="Arial" panose="020B0604020202020204" pitchFamily="34" charset="0"/>
              </a:rPr>
            </a:br>
            <a:r>
              <a:rPr lang="sr-Cyrl-CS" altLang="en-RS" sz="2000" b="1">
                <a:solidFill>
                  <a:srgbClr val="0000FF"/>
                </a:solidFill>
                <a:latin typeface="Arial" panose="020B0604020202020204" pitchFamily="34" charset="0"/>
              </a:rPr>
              <a:t>А</a:t>
            </a:r>
            <a:r>
              <a:rPr lang="en-US" altLang="en-RS" sz="2000" b="1">
                <a:solidFill>
                  <a:srgbClr val="0000FF"/>
                </a:solidFill>
                <a:latin typeface="Arial" panose="020B0604020202020204" pitchFamily="34" charset="0"/>
                <a:cs typeface="Times New Roman" panose="02020603050405020304" pitchFamily="18" charset="0"/>
              </a:rPr>
              <a:t>=</a:t>
            </a:r>
            <a:r>
              <a:rPr lang="sr-Cyrl-CS" altLang="en-RS" sz="2000" b="1">
                <a:solidFill>
                  <a:srgbClr val="0000FF"/>
                </a:solidFill>
                <a:latin typeface="Arial" panose="020B0604020202020204" pitchFamily="34" charset="0"/>
                <a:cs typeface="Times New Roman" panose="02020603050405020304" pitchFamily="18" charset="0"/>
              </a:rPr>
              <a:t>Т</a:t>
            </a:r>
            <a:br>
              <a:rPr lang="sr-Cyrl-CS" altLang="en-RS" sz="2000" b="1">
                <a:solidFill>
                  <a:srgbClr val="0000FF"/>
                </a:solidFill>
                <a:latin typeface="Arial" panose="020B0604020202020204" pitchFamily="34" charset="0"/>
              </a:rPr>
            </a:br>
            <a:br>
              <a:rPr lang="sr-Cyrl-CS" altLang="en-RS" sz="2000" b="1">
                <a:solidFill>
                  <a:srgbClr val="0000FF"/>
                </a:solidFill>
                <a:latin typeface="Arial" panose="020B0604020202020204" pitchFamily="34" charset="0"/>
              </a:rPr>
            </a:br>
            <a:r>
              <a:rPr lang="sr-Latn-CS" altLang="en-RS" sz="2000" b="1">
                <a:solidFill>
                  <a:srgbClr val="0000FF"/>
                </a:solidFill>
                <a:latin typeface="Arial" panose="020B0604020202020204" pitchFamily="34" charset="0"/>
              </a:rPr>
              <a:t>G</a:t>
            </a:r>
            <a:r>
              <a:rPr lang="sr-Cyrl-CS" altLang="en-RS" sz="2000" b="1">
                <a:solidFill>
                  <a:srgbClr val="0000FF"/>
                </a:solidFill>
                <a:latin typeface="Arial" panose="020B0604020202020204" pitchFamily="34" charset="0"/>
                <a:cs typeface="Times New Roman" panose="02020603050405020304" pitchFamily="18" charset="0"/>
              </a:rPr>
              <a:t>≡С</a:t>
            </a:r>
            <a:br>
              <a:rPr lang="sr-Cyrl-CS" altLang="en-RS" sz="2000">
                <a:latin typeface="Arial" panose="020B0604020202020204" pitchFamily="34" charset="0"/>
              </a:rPr>
            </a:br>
            <a:endParaRPr lang="en-US" altLang="en-RS" sz="2000">
              <a:latin typeface="Arial" panose="020B0604020202020204" pitchFamily="34" charset="0"/>
            </a:endParaRPr>
          </a:p>
        </p:txBody>
      </p:sp>
      <p:pic>
        <p:nvPicPr>
          <p:cNvPr id="19459" name="Picture 3" descr="DNA2">
            <a:extLst>
              <a:ext uri="{FF2B5EF4-FFF2-40B4-BE49-F238E27FC236}">
                <a16:creationId xmlns:a16="http://schemas.microsoft.com/office/drawing/2014/main" id="{A7489439-F03C-D2BC-9E93-421979675B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505200"/>
            <a:ext cx="2895600"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a:extLst>
              <a:ext uri="{FF2B5EF4-FFF2-40B4-BE49-F238E27FC236}">
                <a16:creationId xmlns:a16="http://schemas.microsoft.com/office/drawing/2014/main" id="{335E12B3-3C3E-967D-683C-3710E3EE19CB}"/>
              </a:ext>
            </a:extLst>
          </p:cNvPr>
          <p:cNvSpPr>
            <a:spLocks noGrp="1" noChangeArrowheads="1"/>
          </p:cNvSpPr>
          <p:nvPr>
            <p:ph sz="half" idx="1"/>
          </p:nvPr>
        </p:nvSpPr>
        <p:spPr>
          <a:xfrm>
            <a:off x="381000" y="1920875"/>
            <a:ext cx="4114800" cy="4632325"/>
          </a:xfrm>
        </p:spPr>
        <p:txBody>
          <a:bodyPr/>
          <a:lstStyle/>
          <a:p>
            <a:pPr eaLnBrk="1" hangingPunct="1"/>
            <a:r>
              <a:rPr lang="sr-Latn-CS" altLang="en-US" sz="2400" dirty="0">
                <a:latin typeface="Arial" panose="020B0604020202020204" pitchFamily="34" charset="0"/>
                <a:cs typeface="Arial" panose="020B0604020202020204" pitchFamily="34" charset="0"/>
              </a:rPr>
              <a:t>A gene is a sequence of DNA molecules that carries information for the synthesis of a functional product.</a:t>
            </a:r>
          </a:p>
          <a:p>
            <a:pPr eaLnBrk="1" hangingPunct="1"/>
            <a:r>
              <a:rPr lang="sr-Latn-CS" altLang="en-US" sz="2400" dirty="0">
                <a:latin typeface="Arial" panose="020B0604020202020204" pitchFamily="34" charset="0"/>
                <a:cs typeface="Arial" panose="020B0604020202020204" pitchFamily="34" charset="0"/>
              </a:rPr>
              <a:t>The structure of a gene depends on the arrangement and order of 4 types of nucleotides (A type, G type, C type, T type nucleotides)</a:t>
            </a:r>
            <a:endParaRPr lang="en-US" altLang="en-US" sz="2400" dirty="0">
              <a:latin typeface="Arial" panose="020B0604020202020204" pitchFamily="34" charset="0"/>
              <a:cs typeface="Arial" panose="020B0604020202020204" pitchFamily="34" charset="0"/>
            </a:endParaRPr>
          </a:p>
        </p:txBody>
      </p:sp>
      <p:sp>
        <p:nvSpPr>
          <p:cNvPr id="12291" name="Rectangle 3">
            <a:extLst>
              <a:ext uri="{FF2B5EF4-FFF2-40B4-BE49-F238E27FC236}">
                <a16:creationId xmlns:a16="http://schemas.microsoft.com/office/drawing/2014/main" id="{39E13156-FDC1-9966-17CE-A2093AC5CD9F}"/>
              </a:ext>
            </a:extLst>
          </p:cNvPr>
          <p:cNvSpPr>
            <a:spLocks noChangeArrowheads="1"/>
          </p:cNvSpPr>
          <p:nvPr/>
        </p:nvSpPr>
        <p:spPr bwMode="auto">
          <a:xfrm>
            <a:off x="2209800" y="685800"/>
            <a:ext cx="33528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ct val="20000"/>
              </a:spcBef>
              <a:buClr>
                <a:srgbClr val="0BD0D9"/>
              </a:buClr>
              <a:buSzPct val="95000"/>
              <a:buFont typeface="Wingdings 2" pitchFamily="2"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itchFamily="2"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itchFamily="2"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itchFamily="2"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itchFamily="2"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itchFamily="2"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itchFamily="2"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itchFamily="2"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itchFamily="2" charset="2"/>
              <a:buChar char=""/>
              <a:defRPr sz="2000">
                <a:solidFill>
                  <a:schemeClr val="tx1"/>
                </a:solidFill>
                <a:latin typeface="Constantia" panose="02030602050306030303" pitchFamily="18" charset="0"/>
              </a:defRPr>
            </a:lvl9pPr>
          </a:lstStyle>
          <a:p>
            <a:pPr algn="ctr" eaLnBrk="1" hangingPunct="1">
              <a:buFont typeface="Wingdings" pitchFamily="2" charset="2"/>
              <a:buNone/>
            </a:pPr>
            <a:r>
              <a:rPr lang="en-US" altLang="en-US" sz="3600" b="1" dirty="0">
                <a:solidFill>
                  <a:srgbClr val="FF0000"/>
                </a:solidFill>
                <a:latin typeface="Arial" panose="020B0604020202020204" pitchFamily="34" charset="0"/>
              </a:rPr>
              <a:t>GENE</a:t>
            </a:r>
          </a:p>
        </p:txBody>
      </p:sp>
      <p:pic>
        <p:nvPicPr>
          <p:cNvPr id="2" name="Picture 7" descr="What Are Genes Made Of? Genes are segments of the DNA sequence | MelixGX">
            <a:extLst>
              <a:ext uri="{FF2B5EF4-FFF2-40B4-BE49-F238E27FC236}">
                <a16:creationId xmlns:a16="http://schemas.microsoft.com/office/drawing/2014/main" id="{3971F47D-D6A5-6D8E-B86F-A503098770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77" y="15873"/>
            <a:ext cx="2540002" cy="190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descr="DNA, Genes &amp; Chromosomes Overview">
            <a:extLst>
              <a:ext uri="{FF2B5EF4-FFF2-40B4-BE49-F238E27FC236}">
                <a16:creationId xmlns:a16="http://schemas.microsoft.com/office/drawing/2014/main" id="{CCE77348-8347-ABC6-C443-2FF5E3B0C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531" y="15873"/>
            <a:ext cx="3914762" cy="657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992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652</TotalTime>
  <Words>1719</Words>
  <Application>Microsoft Macintosh PowerPoint</Application>
  <PresentationFormat>On-screen Show (4:3)</PresentationFormat>
  <Paragraphs>116</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Constantia</vt:lpstr>
      <vt:lpstr>Arial</vt:lpstr>
      <vt:lpstr>Calibri</vt:lpstr>
      <vt:lpstr>Wingdings 2</vt:lpstr>
      <vt:lpstr>Wingdings</vt:lpstr>
      <vt:lpstr>Times New Roman</vt:lpstr>
      <vt:lpstr>Flow</vt:lpstr>
      <vt:lpstr> NUCLEIC ACIDS –  DNA AND RNA</vt:lpstr>
      <vt:lpstr>Deoxyribonucleic acid - DNA</vt:lpstr>
      <vt:lpstr>DNA</vt:lpstr>
      <vt:lpstr>Human genome</vt:lpstr>
      <vt:lpstr>DNA</vt:lpstr>
      <vt:lpstr>PowerPoint Presentation</vt:lpstr>
      <vt:lpstr>Basic building unit - nucleotide</vt:lpstr>
      <vt:lpstr>Hydrogen bonds   А=Т  G≡С </vt:lpstr>
      <vt:lpstr>PowerPoint Presentation</vt:lpstr>
      <vt:lpstr>DNA strand polymorphism</vt:lpstr>
      <vt:lpstr>Types of DNA sequences:</vt:lpstr>
      <vt:lpstr>PowerPoint Presentation</vt:lpstr>
      <vt:lpstr>Denaturation and renaturation of DNA - hybridization</vt:lpstr>
      <vt:lpstr>Denaturation of DNA</vt:lpstr>
      <vt:lpstr>Denaturation of DNA</vt:lpstr>
      <vt:lpstr>Renaturation (Hybridization)</vt:lpstr>
      <vt:lpstr>Renaturation (Hybridization)</vt:lpstr>
      <vt:lpstr>Denaturation and renaturation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2-Humani genom</dc:title>
  <dc:creator>Olivera</dc:creator>
  <cp:lastModifiedBy>Microsoft Office User</cp:lastModifiedBy>
  <cp:revision>102</cp:revision>
  <dcterms:created xsi:type="dcterms:W3CDTF">2007-09-27T11:26:11Z</dcterms:created>
  <dcterms:modified xsi:type="dcterms:W3CDTF">2025-12-21T12:33:07Z</dcterms:modified>
</cp:coreProperties>
</file>